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565" r:id="rId2"/>
    <p:sldId id="601" r:id="rId3"/>
    <p:sldId id="591" r:id="rId4"/>
    <p:sldId id="577" r:id="rId5"/>
    <p:sldId id="603" r:id="rId6"/>
    <p:sldId id="605" r:id="rId7"/>
    <p:sldId id="602" r:id="rId8"/>
    <p:sldId id="606" r:id="rId9"/>
    <p:sldId id="608" r:id="rId10"/>
    <p:sldId id="624" r:id="rId11"/>
    <p:sldId id="612" r:id="rId12"/>
    <p:sldId id="609" r:id="rId13"/>
    <p:sldId id="626" r:id="rId14"/>
    <p:sldId id="619" r:id="rId15"/>
    <p:sldId id="610" r:id="rId16"/>
    <p:sldId id="607" r:id="rId17"/>
    <p:sldId id="611" r:id="rId18"/>
    <p:sldId id="620" r:id="rId19"/>
    <p:sldId id="614" r:id="rId20"/>
    <p:sldId id="617" r:id="rId21"/>
    <p:sldId id="625" r:id="rId22"/>
    <p:sldId id="621" r:id="rId23"/>
    <p:sldId id="622" r:id="rId24"/>
    <p:sldId id="613" r:id="rId25"/>
    <p:sldId id="616" r:id="rId26"/>
    <p:sldId id="623" r:id="rId27"/>
    <p:sldId id="630" r:id="rId28"/>
    <p:sldId id="627" r:id="rId29"/>
    <p:sldId id="629" r:id="rId30"/>
    <p:sldId id="628" r:id="rId31"/>
    <p:sldId id="325"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6981" autoAdjust="0"/>
  </p:normalViewPr>
  <p:slideViewPr>
    <p:cSldViewPr>
      <p:cViewPr varScale="1">
        <p:scale>
          <a:sx n="108" d="100"/>
          <a:sy n="108" d="100"/>
        </p:scale>
        <p:origin x="2304"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tiff>
</file>

<file path=ppt/media/image12.jpg>
</file>

<file path=ppt/media/image13.jpg>
</file>

<file path=ppt/media/image14.jpg>
</file>

<file path=ppt/media/image15.jpg>
</file>

<file path=ppt/media/image16.jpg>
</file>

<file path=ppt/media/image2.jpg>
</file>

<file path=ppt/media/image3.jpg>
</file>

<file path=ppt/media/image4.jpeg>
</file>

<file path=ppt/media/image5.jpeg>
</file>

<file path=ppt/media/image6.jpeg>
</file>

<file path=ppt/media/image7.jpe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D0BA23D-5710-45C3-8AE1-7B5721BE450C}" type="datetimeFigureOut">
              <a:rPr lang="en-US" smtClean="0"/>
              <a:pPr/>
              <a:t>10/22/25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B29B1D2-4D57-416E-8BD1-3DACB5B914DA}" type="slidenum">
              <a:rPr lang="en-US" smtClean="0"/>
              <a:pPr/>
              <a:t>‹#›</a:t>
            </a:fld>
            <a:endParaRPr lang="en-US"/>
          </a:p>
        </p:txBody>
      </p:sp>
    </p:spTree>
    <p:extLst>
      <p:ext uri="{BB962C8B-B14F-4D97-AF65-F5344CB8AC3E}">
        <p14:creationId xmlns:p14="http://schemas.microsoft.com/office/powerpoint/2010/main" val="1568444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51B58-621A-4ADE-A159-9196DE925EBD}" type="datetimeFigureOut">
              <a:rPr lang="en-US" smtClean="0"/>
              <a:pPr/>
              <a:t>10/22/25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8732158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51B58-621A-4ADE-A159-9196DE925EBD}" type="datetimeFigureOut">
              <a:rPr lang="en-US" smtClean="0"/>
              <a:pPr/>
              <a:t>10/22/25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2158221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51B58-621A-4ADE-A159-9196DE925EBD}" type="datetimeFigureOut">
              <a:rPr lang="en-US" smtClean="0"/>
              <a:pPr/>
              <a:t>10/22/25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1643977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51B58-621A-4ADE-A159-9196DE925EBD}" type="datetimeFigureOut">
              <a:rPr lang="en-US" smtClean="0"/>
              <a:pPr/>
              <a:t>10/22/25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2762121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51B58-621A-4ADE-A159-9196DE925EBD}" type="datetimeFigureOut">
              <a:rPr lang="en-US" smtClean="0"/>
              <a:pPr/>
              <a:t>10/22/25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3068580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51B58-621A-4ADE-A159-9196DE925EBD}" type="datetimeFigureOut">
              <a:rPr lang="en-US" smtClean="0"/>
              <a:pPr/>
              <a:t>10/22/25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1335066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51B58-621A-4ADE-A159-9196DE925EBD}" type="datetimeFigureOut">
              <a:rPr lang="en-US" smtClean="0"/>
              <a:pPr/>
              <a:t>10/22/25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3171570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51B58-621A-4ADE-A159-9196DE925EBD}" type="datetimeFigureOut">
              <a:rPr lang="en-US" smtClean="0"/>
              <a:pPr/>
              <a:t>10/22/25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3517760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51B58-621A-4ADE-A159-9196DE925EBD}" type="datetimeFigureOut">
              <a:rPr lang="en-US" smtClean="0"/>
              <a:pPr/>
              <a:t>10/22/25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3108619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51B58-621A-4ADE-A159-9196DE925EBD}" type="datetimeFigureOut">
              <a:rPr lang="en-US" smtClean="0"/>
              <a:pPr/>
              <a:t>10/22/25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3804278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51B58-621A-4ADE-A159-9196DE925EBD}" type="datetimeFigureOut">
              <a:rPr lang="en-US" smtClean="0"/>
              <a:pPr/>
              <a:t>10/22/25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1137432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51B58-621A-4ADE-A159-9196DE925EBD}" type="datetimeFigureOut">
              <a:rPr lang="en-US" smtClean="0"/>
              <a:pPr/>
              <a:t>10/22/25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2F7AE2-E6CD-4286-A778-A9BB647826B6}" type="slidenum">
              <a:rPr lang="en-US" smtClean="0"/>
              <a:pPr/>
              <a:t>‹#›</a:t>
            </a:fld>
            <a:endParaRPr lang="en-US"/>
          </a:p>
        </p:txBody>
      </p:sp>
    </p:spTree>
    <p:extLst>
      <p:ext uri="{BB962C8B-B14F-4D97-AF65-F5344CB8AC3E}">
        <p14:creationId xmlns:p14="http://schemas.microsoft.com/office/powerpoint/2010/main" val="10355999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tiff"/><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The Gracchi</a:t>
            </a:r>
          </a:p>
        </p:txBody>
      </p:sp>
      <p:sp>
        <p:nvSpPr>
          <p:cNvPr id="3" name="Content Placeholder 2"/>
          <p:cNvSpPr>
            <a:spLocks noGrp="1"/>
          </p:cNvSpPr>
          <p:nvPr>
            <p:ph sz="half" idx="1"/>
          </p:nvPr>
        </p:nvSpPr>
        <p:spPr>
          <a:xfrm>
            <a:off x="152400" y="5562600"/>
            <a:ext cx="8839200" cy="1173163"/>
          </a:xfrm>
        </p:spPr>
        <p:txBody>
          <a:bodyPr>
            <a:normAutofit/>
          </a:bodyPr>
          <a:lstStyle/>
          <a:p>
            <a:pPr marL="0" indent="0" algn="ctr">
              <a:buNone/>
            </a:pPr>
            <a:r>
              <a:rPr lang="en-US" dirty="0"/>
              <a:t>Tiberius </a:t>
            </a:r>
            <a:r>
              <a:rPr lang="en-US" dirty="0" err="1"/>
              <a:t>Sempronius</a:t>
            </a:r>
            <a:r>
              <a:rPr lang="en-US" dirty="0"/>
              <a:t> Gracchus (163-133 BCE)</a:t>
            </a:r>
          </a:p>
          <a:p>
            <a:pPr marL="0" indent="0" algn="ctr">
              <a:buNone/>
            </a:pPr>
            <a:r>
              <a:rPr lang="en-US" dirty="0"/>
              <a:t>Gaius </a:t>
            </a:r>
            <a:r>
              <a:rPr lang="en-US" dirty="0" err="1"/>
              <a:t>Sempronius</a:t>
            </a:r>
            <a:r>
              <a:rPr lang="en-US" dirty="0"/>
              <a:t> Gracchus (c. 154-121 BCE)</a:t>
            </a:r>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879600" y="1371600"/>
            <a:ext cx="5384800" cy="4038600"/>
          </a:xfrm>
        </p:spPr>
      </p:pic>
    </p:spTree>
    <p:extLst>
      <p:ext uri="{BB962C8B-B14F-4D97-AF65-F5344CB8AC3E}">
        <p14:creationId xmlns:p14="http://schemas.microsoft.com/office/powerpoint/2010/main" val="1909971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War in Spain</a:t>
            </a:r>
          </a:p>
        </p:txBody>
      </p:sp>
      <p:sp>
        <p:nvSpPr>
          <p:cNvPr id="3" name="Content Placeholder 2"/>
          <p:cNvSpPr>
            <a:spLocks noGrp="1"/>
          </p:cNvSpPr>
          <p:nvPr>
            <p:ph sz="half" idx="1"/>
          </p:nvPr>
        </p:nvSpPr>
        <p:spPr/>
        <p:txBody>
          <a:bodyPr/>
          <a:lstStyle/>
          <a:p>
            <a:r>
              <a:rPr lang="en-US" dirty="0"/>
              <a:t>c. 155-133 BCE</a:t>
            </a:r>
          </a:p>
          <a:p>
            <a:r>
              <a:rPr lang="en-US" dirty="0"/>
              <a:t>Fought against Celtic inhabitants of inland Iberian peninsula (called ‘</a:t>
            </a:r>
            <a:r>
              <a:rPr lang="en-US" dirty="0" err="1"/>
              <a:t>Celtiberians</a:t>
            </a:r>
            <a:r>
              <a:rPr lang="en-US" dirty="0"/>
              <a:t>’)</a:t>
            </a:r>
          </a:p>
          <a:p>
            <a:r>
              <a:rPr lang="en-US" dirty="0"/>
              <a:t>Finally won by besieging </a:t>
            </a:r>
            <a:r>
              <a:rPr lang="en-US" dirty="0" err="1"/>
              <a:t>Numantia</a:t>
            </a:r>
            <a:endParaRPr lang="en-US" dirty="0"/>
          </a:p>
          <a:p>
            <a:r>
              <a:rPr lang="en-US" dirty="0"/>
              <a:t>Very little booty to be had</a:t>
            </a:r>
          </a:p>
          <a:p>
            <a:endParaRPr lang="en-US" dirty="0"/>
          </a:p>
        </p:txBody>
      </p:sp>
      <p:pic>
        <p:nvPicPr>
          <p:cNvPr id="6" name="Content Placeholder 5"/>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562600" y="1219200"/>
            <a:ext cx="2286000" cy="4960833"/>
          </a:xfrm>
        </p:spPr>
      </p:pic>
      <p:sp>
        <p:nvSpPr>
          <p:cNvPr id="5" name="TextBox 4"/>
          <p:cNvSpPr txBox="1"/>
          <p:nvPr/>
        </p:nvSpPr>
        <p:spPr>
          <a:xfrm>
            <a:off x="4648200" y="6216134"/>
            <a:ext cx="4038600" cy="369332"/>
          </a:xfrm>
          <a:prstGeom prst="rect">
            <a:avLst/>
          </a:prstGeom>
          <a:noFill/>
        </p:spPr>
        <p:txBody>
          <a:bodyPr wrap="square" rtlCol="0">
            <a:spAutoFit/>
          </a:bodyPr>
          <a:lstStyle/>
          <a:p>
            <a:pPr algn="ctr"/>
            <a:r>
              <a:rPr lang="en-US" dirty="0" err="1"/>
              <a:t>Viriatus</a:t>
            </a:r>
            <a:r>
              <a:rPr lang="en-US" dirty="0"/>
              <a:t>, leader of the </a:t>
            </a:r>
            <a:r>
              <a:rPr lang="en-US" dirty="0" err="1"/>
              <a:t>Celtiberians</a:t>
            </a:r>
            <a:endParaRPr lang="en-US" dirty="0"/>
          </a:p>
        </p:txBody>
      </p:sp>
    </p:spTree>
    <p:extLst>
      <p:ext uri="{BB962C8B-B14F-4D97-AF65-F5344CB8AC3E}">
        <p14:creationId xmlns:p14="http://schemas.microsoft.com/office/powerpoint/2010/main" val="7872522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3050"/>
            <a:ext cx="3008313" cy="1784350"/>
          </a:xfrm>
        </p:spPr>
        <p:txBody>
          <a:bodyPr anchor="ctr">
            <a:normAutofit/>
          </a:bodyPr>
          <a:lstStyle/>
          <a:p>
            <a:pPr algn="ctr"/>
            <a:r>
              <a:rPr lang="en-US" sz="4400" cap="small" dirty="0">
                <a:solidFill>
                  <a:prstClr val="black"/>
                </a:solidFill>
                <a:latin typeface="Cambria" panose="02040503050406030204" pitchFamily="18" charset="0"/>
              </a:rPr>
              <a:t>Hannibal in Italy</a:t>
            </a:r>
            <a:endParaRPr lang="en-US" dirty="0"/>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100368" y="559137"/>
            <a:ext cx="4488174" cy="5815925"/>
          </a:xfrm>
        </p:spPr>
      </p:pic>
      <p:sp>
        <p:nvSpPr>
          <p:cNvPr id="6" name="Text Placeholder 5"/>
          <p:cNvSpPr>
            <a:spLocks noGrp="1"/>
          </p:cNvSpPr>
          <p:nvPr>
            <p:ph type="body" sz="half" idx="2"/>
          </p:nvPr>
        </p:nvSpPr>
        <p:spPr>
          <a:xfrm>
            <a:off x="457200" y="2209800"/>
            <a:ext cx="3008313" cy="3916363"/>
          </a:xfrm>
        </p:spPr>
        <p:txBody>
          <a:bodyPr>
            <a:normAutofit/>
          </a:bodyPr>
          <a:lstStyle/>
          <a:p>
            <a:pPr marL="342900" indent="-342900">
              <a:buFont typeface="Arial" panose="020B0604020202020204" pitchFamily="34" charset="0"/>
              <a:buChar char="•"/>
            </a:pPr>
            <a:r>
              <a:rPr lang="en-US" sz="2400" dirty="0" err="1">
                <a:solidFill>
                  <a:prstClr val="black"/>
                </a:solidFill>
              </a:rPr>
              <a:t>Trebia</a:t>
            </a:r>
            <a:r>
              <a:rPr lang="en-US" sz="2400" dirty="0">
                <a:solidFill>
                  <a:prstClr val="black"/>
                </a:solidFill>
              </a:rPr>
              <a:t> (218)</a:t>
            </a:r>
          </a:p>
          <a:p>
            <a:pPr marL="342900" indent="-342900">
              <a:buFont typeface="Arial" panose="020B0604020202020204" pitchFamily="34" charset="0"/>
              <a:buChar char="•"/>
            </a:pPr>
            <a:r>
              <a:rPr lang="en-US" sz="2400" dirty="0">
                <a:solidFill>
                  <a:prstClr val="black"/>
                </a:solidFill>
              </a:rPr>
              <a:t>Lake </a:t>
            </a:r>
            <a:r>
              <a:rPr lang="en-US" sz="2400" dirty="0" err="1">
                <a:solidFill>
                  <a:prstClr val="black"/>
                </a:solidFill>
              </a:rPr>
              <a:t>Trasimene</a:t>
            </a:r>
            <a:r>
              <a:rPr lang="en-US" sz="2400" dirty="0">
                <a:solidFill>
                  <a:prstClr val="black"/>
                </a:solidFill>
              </a:rPr>
              <a:t> (217)</a:t>
            </a:r>
          </a:p>
          <a:p>
            <a:pPr marL="342900" indent="-342900">
              <a:buFont typeface="Arial" panose="020B0604020202020204" pitchFamily="34" charset="0"/>
              <a:buChar char="•"/>
            </a:pPr>
            <a:r>
              <a:rPr lang="en-US" sz="2400" dirty="0">
                <a:solidFill>
                  <a:prstClr val="black"/>
                </a:solidFill>
              </a:rPr>
              <a:t>Cannae (216)</a:t>
            </a:r>
          </a:p>
          <a:p>
            <a:pPr marL="800100" lvl="1" indent="-342900">
              <a:buFont typeface="Arial" panose="020B0604020202020204" pitchFamily="34" charset="0"/>
              <a:buChar char="•"/>
            </a:pPr>
            <a:endParaRPr lang="en-US" sz="2200" dirty="0">
              <a:solidFill>
                <a:prstClr val="black"/>
              </a:solidFill>
            </a:endParaRPr>
          </a:p>
        </p:txBody>
      </p:sp>
      <p:sp>
        <p:nvSpPr>
          <p:cNvPr id="8" name="Oval 7"/>
          <p:cNvSpPr/>
          <p:nvPr/>
        </p:nvSpPr>
        <p:spPr>
          <a:xfrm>
            <a:off x="5257800" y="1371600"/>
            <a:ext cx="304800" cy="304800"/>
          </a:xfrm>
          <a:prstGeom prst="ellipse">
            <a:avLst/>
          </a:prstGeom>
          <a:noFill/>
          <a:ln w="381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6248400" y="2133600"/>
            <a:ext cx="304800" cy="304800"/>
          </a:xfrm>
          <a:prstGeom prst="ellipse">
            <a:avLst/>
          </a:prstGeom>
          <a:noFill/>
          <a:ln w="381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7467600" y="2895600"/>
            <a:ext cx="304800" cy="304800"/>
          </a:xfrm>
          <a:prstGeom prst="ellipse">
            <a:avLst/>
          </a:prstGeom>
          <a:noFill/>
          <a:ln w="38100">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87617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par>
                          <p:cTn id="11" fill="hold">
                            <p:stCondLst>
                              <p:cond delay="500"/>
                            </p:stCondLst>
                            <p:childTnLst>
                              <p:par>
                                <p:cTn id="12" presetID="10" presetClass="entr" presetSubtype="0" fill="hold" grpId="0" nodeType="afterEffect">
                                  <p:stCondLst>
                                    <p:cond delay="1000"/>
                                  </p:stCondLst>
                                  <p:childTnLst>
                                    <p:set>
                                      <p:cBhvr>
                                        <p:cTn id="13" dur="1" fill="hold">
                                          <p:stCondLst>
                                            <p:cond delay="0"/>
                                          </p:stCondLst>
                                        </p:cTn>
                                        <p:tgtEl>
                                          <p:spTgt spid="6">
                                            <p:txEl>
                                              <p:pRg st="1" end="1"/>
                                            </p:txEl>
                                          </p:spTgt>
                                        </p:tgtEl>
                                        <p:attrNameLst>
                                          <p:attrName>style.visibility</p:attrName>
                                        </p:attrNameLst>
                                      </p:cBhvr>
                                      <p:to>
                                        <p:strVal val="visible"/>
                                      </p:to>
                                    </p:set>
                                    <p:animEffect transition="in" filter="fade">
                                      <p:cBhvr>
                                        <p:cTn id="14" dur="500"/>
                                        <p:tgtEl>
                                          <p:spTgt spid="6">
                                            <p:txEl>
                                              <p:pRg st="1" end="1"/>
                                            </p:txEl>
                                          </p:spTgt>
                                        </p:tgtEl>
                                      </p:cBhvr>
                                    </p:animEffect>
                                  </p:childTnLst>
                                </p:cTn>
                              </p:par>
                            </p:childTnLst>
                          </p:cTn>
                        </p:par>
                        <p:par>
                          <p:cTn id="15" fill="hold">
                            <p:stCondLst>
                              <p:cond delay="2000"/>
                            </p:stCondLst>
                            <p:childTnLst>
                              <p:par>
                                <p:cTn id="16" presetID="10" presetClass="entr" presetSubtype="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par>
                          <p:cTn id="19" fill="hold">
                            <p:stCondLst>
                              <p:cond delay="2500"/>
                            </p:stCondLst>
                            <p:childTnLst>
                              <p:par>
                                <p:cTn id="20" presetID="10" presetClass="entr" presetSubtype="0" fill="hold" grpId="0" nodeType="afterEffect">
                                  <p:stCondLst>
                                    <p:cond delay="1000"/>
                                  </p:stCondLst>
                                  <p:childTnLst>
                                    <p:set>
                                      <p:cBhvr>
                                        <p:cTn id="21" dur="1" fill="hold">
                                          <p:stCondLst>
                                            <p:cond delay="0"/>
                                          </p:stCondLst>
                                        </p:cTn>
                                        <p:tgtEl>
                                          <p:spTgt spid="6">
                                            <p:txEl>
                                              <p:pRg st="2" end="2"/>
                                            </p:txEl>
                                          </p:spTgt>
                                        </p:tgtEl>
                                        <p:attrNameLst>
                                          <p:attrName>style.visibility</p:attrName>
                                        </p:attrNameLst>
                                      </p:cBhvr>
                                      <p:to>
                                        <p:strVal val="visible"/>
                                      </p:to>
                                    </p:set>
                                    <p:animEffect transition="in" filter="fade">
                                      <p:cBhvr>
                                        <p:cTn id="22" dur="500"/>
                                        <p:tgtEl>
                                          <p:spTgt spid="6">
                                            <p:txEl>
                                              <p:pRg st="2" end="2"/>
                                            </p:txEl>
                                          </p:spTgt>
                                        </p:tgtEl>
                                      </p:cBhvr>
                                    </p:animEffect>
                                  </p:childTnLst>
                                </p:cTn>
                              </p:par>
                            </p:childTnLst>
                          </p:cTn>
                        </p:par>
                        <p:par>
                          <p:cTn id="23" fill="hold">
                            <p:stCondLst>
                              <p:cond delay="4000"/>
                            </p:stCondLst>
                            <p:childTnLst>
                              <p:par>
                                <p:cTn id="24" presetID="10" presetClass="entr" presetSubtype="0"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8" grpId="0" uiExpand="1" animBg="1"/>
      <p:bldP spid="9" grpId="0" uiExpand="1"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Loss of Land</a:t>
            </a:r>
          </a:p>
        </p:txBody>
      </p:sp>
      <p:sp>
        <p:nvSpPr>
          <p:cNvPr id="3" name="Content Placeholder 2"/>
          <p:cNvSpPr>
            <a:spLocks noGrp="1"/>
          </p:cNvSpPr>
          <p:nvPr>
            <p:ph idx="1"/>
          </p:nvPr>
        </p:nvSpPr>
        <p:spPr/>
        <p:txBody>
          <a:bodyPr>
            <a:normAutofit/>
          </a:bodyPr>
          <a:lstStyle/>
          <a:p>
            <a:pPr marL="0" indent="0">
              <a:buNone/>
            </a:pPr>
            <a:r>
              <a:rPr lang="en-US" dirty="0"/>
              <a:t>“But it was no easy matter for the people, since free farmers had been wiped out by the war, and there was a scarcity of slaves, while cattle had been stolen and farmhouses demolished or burned.”</a:t>
            </a:r>
          </a:p>
          <a:p>
            <a:pPr marL="0" indent="0" algn="r">
              <a:buNone/>
            </a:pPr>
            <a:r>
              <a:rPr lang="en-US" dirty="0"/>
              <a:t>- Livy 28.11</a:t>
            </a:r>
          </a:p>
        </p:txBody>
      </p:sp>
    </p:spTree>
    <p:extLst>
      <p:ext uri="{BB962C8B-B14F-4D97-AF65-F5344CB8AC3E}">
        <p14:creationId xmlns:p14="http://schemas.microsoft.com/office/powerpoint/2010/main" val="204538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Immigration to Rome</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62100" y="1447800"/>
            <a:ext cx="6019800" cy="5144638"/>
          </a:xfrm>
        </p:spPr>
      </p:pic>
    </p:spTree>
    <p:extLst>
      <p:ext uri="{BB962C8B-B14F-4D97-AF65-F5344CB8AC3E}">
        <p14:creationId xmlns:p14="http://schemas.microsoft.com/office/powerpoint/2010/main" val="16141776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err="1">
                <a:latin typeface="Cambria" panose="02040503050406030204" pitchFamily="18" charset="0"/>
              </a:rPr>
              <a:t>Servius</a:t>
            </a:r>
            <a:r>
              <a:rPr lang="en-US" b="1" cap="small" dirty="0">
                <a:latin typeface="Cambria" panose="02040503050406030204" pitchFamily="18" charset="0"/>
              </a:rPr>
              <a:t> </a:t>
            </a:r>
            <a:r>
              <a:rPr lang="en-US" b="1" cap="small" dirty="0" err="1">
                <a:latin typeface="Cambria" panose="02040503050406030204" pitchFamily="18" charset="0"/>
              </a:rPr>
              <a:t>Tullius</a:t>
            </a:r>
            <a:r>
              <a:rPr lang="en-US" b="1" cap="small" dirty="0">
                <a:latin typeface="Cambria" panose="02040503050406030204" pitchFamily="18" charset="0"/>
              </a:rPr>
              <a:t>’ Army</a:t>
            </a:r>
          </a:p>
        </p:txBody>
      </p:sp>
      <p:sp>
        <p:nvSpPr>
          <p:cNvPr id="3" name="Content Placeholder 2"/>
          <p:cNvSpPr>
            <a:spLocks noGrp="1"/>
          </p:cNvSpPr>
          <p:nvPr>
            <p:ph idx="1"/>
          </p:nvPr>
        </p:nvSpPr>
        <p:spPr/>
        <p:txBody>
          <a:bodyPr>
            <a:normAutofit/>
          </a:bodyPr>
          <a:lstStyle/>
          <a:p>
            <a:r>
              <a:rPr lang="en-US" dirty="0"/>
              <a:t>Divisions of Roman male population:</a:t>
            </a:r>
          </a:p>
          <a:p>
            <a:pPr marL="971550" lvl="1" indent="-514350">
              <a:buFont typeface="+mj-lt"/>
              <a:buAutoNum type="arabicPeriod"/>
            </a:pPr>
            <a:r>
              <a:rPr lang="en-US" dirty="0"/>
              <a:t>100,000 </a:t>
            </a:r>
            <a:r>
              <a:rPr lang="en-US" i="1" dirty="0"/>
              <a:t>asses </a:t>
            </a:r>
            <a:r>
              <a:rPr lang="en-US" dirty="0"/>
              <a:t>(big bronze coins)</a:t>
            </a:r>
            <a:endParaRPr lang="en-US" i="1" dirty="0"/>
          </a:p>
          <a:p>
            <a:pPr marL="971550" lvl="1" indent="-514350">
              <a:buFont typeface="+mj-lt"/>
              <a:buAutoNum type="arabicPeriod"/>
            </a:pPr>
            <a:r>
              <a:rPr lang="en-US" dirty="0"/>
              <a:t>75,000 </a:t>
            </a:r>
            <a:r>
              <a:rPr lang="en-US" i="1" dirty="0"/>
              <a:t>asses</a:t>
            </a:r>
          </a:p>
          <a:p>
            <a:pPr marL="971550" lvl="1" indent="-514350">
              <a:buFont typeface="+mj-lt"/>
              <a:buAutoNum type="arabicPeriod"/>
            </a:pPr>
            <a:r>
              <a:rPr lang="en-US" dirty="0"/>
              <a:t>50,000 </a:t>
            </a:r>
            <a:r>
              <a:rPr lang="en-US" i="1" dirty="0"/>
              <a:t>asses</a:t>
            </a:r>
          </a:p>
          <a:p>
            <a:pPr marL="971550" lvl="1" indent="-514350">
              <a:buFont typeface="+mj-lt"/>
              <a:buAutoNum type="arabicPeriod"/>
            </a:pPr>
            <a:r>
              <a:rPr lang="en-US" dirty="0"/>
              <a:t>25,000 </a:t>
            </a:r>
            <a:r>
              <a:rPr lang="en-US" i="1" dirty="0"/>
              <a:t>asses</a:t>
            </a:r>
            <a:endParaRPr lang="en-US" dirty="0"/>
          </a:p>
          <a:p>
            <a:pPr marL="971550" lvl="1" indent="-514350">
              <a:buFont typeface="+mj-lt"/>
              <a:buAutoNum type="arabicPeriod"/>
            </a:pPr>
            <a:r>
              <a:rPr lang="en-US" b="1" dirty="0"/>
              <a:t>11,000 </a:t>
            </a:r>
            <a:r>
              <a:rPr lang="en-US" b="1" i="1" dirty="0"/>
              <a:t>asses</a:t>
            </a:r>
            <a:endParaRPr lang="en-US" b="1" dirty="0"/>
          </a:p>
          <a:p>
            <a:r>
              <a:rPr lang="en-US" dirty="0"/>
              <a:t>Threshold for fifth class reduced to 4000 </a:t>
            </a:r>
            <a:r>
              <a:rPr lang="en-US" i="1" dirty="0"/>
              <a:t>asses</a:t>
            </a:r>
            <a:r>
              <a:rPr lang="en-US" dirty="0"/>
              <a:t> during Second Punic War</a:t>
            </a:r>
          </a:p>
        </p:txBody>
      </p:sp>
    </p:spTree>
    <p:extLst>
      <p:ext uri="{BB962C8B-B14F-4D97-AF65-F5344CB8AC3E}">
        <p14:creationId xmlns:p14="http://schemas.microsoft.com/office/powerpoint/2010/main" val="32376121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err="1">
                <a:latin typeface="Cambria" panose="02040503050406030204" pitchFamily="18" charset="0"/>
              </a:rPr>
              <a:t>Centuriation</a:t>
            </a:r>
            <a:endParaRPr lang="en-US" b="1" cap="small" dirty="0">
              <a:latin typeface="Cambria" panose="02040503050406030204" pitchFamily="18" charset="0"/>
            </a:endParaRPr>
          </a:p>
        </p:txBody>
      </p:sp>
      <p:pic>
        <p:nvPicPr>
          <p:cNvPr id="6" name="Content Placeholder 5"/>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467868" y="1654905"/>
            <a:ext cx="4017264" cy="4416552"/>
          </a:xfrm>
        </p:spPr>
      </p:pic>
      <p:pic>
        <p:nvPicPr>
          <p:cNvPr id="7" name="Content Placeholder 6"/>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l="28763"/>
          <a:stretch/>
        </p:blipFill>
        <p:spPr>
          <a:xfrm>
            <a:off x="4649972" y="2040797"/>
            <a:ext cx="4189228" cy="3750403"/>
          </a:xfrm>
        </p:spPr>
      </p:pic>
    </p:spTree>
    <p:extLst>
      <p:ext uri="{BB962C8B-B14F-4D97-AF65-F5344CB8AC3E}">
        <p14:creationId xmlns:p14="http://schemas.microsoft.com/office/powerpoint/2010/main" val="2871836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3050"/>
            <a:ext cx="3008313" cy="2241550"/>
          </a:xfrm>
        </p:spPr>
        <p:txBody>
          <a:bodyPr anchor="ctr">
            <a:normAutofit/>
          </a:bodyPr>
          <a:lstStyle/>
          <a:p>
            <a:pPr algn="ctr"/>
            <a:r>
              <a:rPr lang="en-US" sz="4400" cap="small" dirty="0">
                <a:solidFill>
                  <a:prstClr val="black"/>
                </a:solidFill>
                <a:latin typeface="Cambria" panose="02040503050406030204" pitchFamily="18" charset="0"/>
              </a:rPr>
              <a:t>Colonies</a:t>
            </a:r>
            <a:endParaRPr lang="en-US" dirty="0"/>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rot="10800000">
            <a:off x="4116185" y="325378"/>
            <a:ext cx="4456539" cy="6283444"/>
          </a:xfrm>
        </p:spPr>
      </p:pic>
      <p:sp>
        <p:nvSpPr>
          <p:cNvPr id="6" name="Text Placeholder 5"/>
          <p:cNvSpPr>
            <a:spLocks noGrp="1"/>
          </p:cNvSpPr>
          <p:nvPr>
            <p:ph type="body" sz="half" idx="2"/>
          </p:nvPr>
        </p:nvSpPr>
        <p:spPr>
          <a:xfrm>
            <a:off x="457200" y="2743200"/>
            <a:ext cx="3008313" cy="3382963"/>
          </a:xfrm>
        </p:spPr>
        <p:txBody>
          <a:bodyPr>
            <a:normAutofit/>
          </a:bodyPr>
          <a:lstStyle/>
          <a:p>
            <a:pPr marL="800100" lvl="1" indent="-342900">
              <a:buFont typeface="Arial" panose="020B0604020202020204" pitchFamily="34" charset="0"/>
              <a:buChar char="•"/>
            </a:pPr>
            <a:endParaRPr lang="en-US" sz="2200" dirty="0">
              <a:solidFill>
                <a:prstClr val="black"/>
              </a:solidFill>
            </a:endParaRPr>
          </a:p>
        </p:txBody>
      </p:sp>
    </p:spTree>
    <p:extLst>
      <p:ext uri="{BB962C8B-B14F-4D97-AF65-F5344CB8AC3E}">
        <p14:creationId xmlns:p14="http://schemas.microsoft.com/office/powerpoint/2010/main" val="10895126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cap="small" dirty="0">
                <a:latin typeface="Cambria" panose="02040503050406030204" pitchFamily="18" charset="0"/>
              </a:rPr>
              <a:t>Ager </a:t>
            </a:r>
            <a:r>
              <a:rPr lang="en-US" b="1" i="1" cap="small" dirty="0" err="1">
                <a:latin typeface="Cambria" panose="02040503050406030204" pitchFamily="18" charset="0"/>
              </a:rPr>
              <a:t>Publicus</a:t>
            </a:r>
            <a:endParaRPr lang="en-US" b="1" i="1" cap="small" dirty="0">
              <a:latin typeface="Cambria" panose="02040503050406030204" pitchFamily="18" charset="0"/>
            </a:endParaRPr>
          </a:p>
        </p:txBody>
      </p:sp>
      <p:sp>
        <p:nvSpPr>
          <p:cNvPr id="4" name="Content Placeholder 3"/>
          <p:cNvSpPr>
            <a:spLocks noGrp="1"/>
          </p:cNvSpPr>
          <p:nvPr>
            <p:ph idx="1"/>
          </p:nvPr>
        </p:nvSpPr>
        <p:spPr/>
        <p:txBody>
          <a:bodyPr>
            <a:normAutofit lnSpcReduction="10000"/>
          </a:bodyPr>
          <a:lstStyle/>
          <a:p>
            <a:r>
              <a:rPr lang="en-US" dirty="0"/>
              <a:t>= ‘public farmland’</a:t>
            </a:r>
          </a:p>
          <a:p>
            <a:r>
              <a:rPr lang="en-US" dirty="0"/>
              <a:t>Usually acquired as a result of conquest</a:t>
            </a:r>
          </a:p>
          <a:p>
            <a:r>
              <a:rPr lang="en-US" dirty="0"/>
              <a:t>Opened up for rental by citizens after the end of colonization in the first half of the 2</a:t>
            </a:r>
            <a:r>
              <a:rPr lang="en-US" baseline="30000" dirty="0"/>
              <a:t>nd</a:t>
            </a:r>
            <a:r>
              <a:rPr lang="en-US" dirty="0"/>
              <a:t> cen. BCE</a:t>
            </a:r>
          </a:p>
          <a:p>
            <a:r>
              <a:rPr lang="en-US" dirty="0"/>
              <a:t>Theoretically limited to 500 </a:t>
            </a:r>
            <a:r>
              <a:rPr lang="en-US" i="1" dirty="0" err="1"/>
              <a:t>iugera</a:t>
            </a:r>
            <a:r>
              <a:rPr lang="en-US" dirty="0"/>
              <a:t> (125 hectares) per citizen </a:t>
            </a:r>
          </a:p>
          <a:p>
            <a:r>
              <a:rPr lang="en-US" dirty="0"/>
              <a:t>But many wealthy people held more than this, and farmed this land with slaves</a:t>
            </a:r>
          </a:p>
        </p:txBody>
      </p:sp>
    </p:spTree>
    <p:extLst>
      <p:ext uri="{BB962C8B-B14F-4D97-AF65-F5344CB8AC3E}">
        <p14:creationId xmlns:p14="http://schemas.microsoft.com/office/powerpoint/2010/main" val="3270246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i="1" cap="small" dirty="0">
                <a:latin typeface="Cambria" panose="02040503050406030204" pitchFamily="18" charset="0"/>
              </a:rPr>
              <a:t>Ager </a:t>
            </a:r>
            <a:r>
              <a:rPr lang="en-US" b="1" i="1" cap="small" dirty="0" err="1">
                <a:latin typeface="Cambria" panose="02040503050406030204" pitchFamily="18" charset="0"/>
              </a:rPr>
              <a:t>Publicus</a:t>
            </a:r>
            <a:endParaRPr lang="en-US" b="1" cap="small" dirty="0">
              <a:latin typeface="Cambria" panose="02040503050406030204" pitchFamily="18" charset="0"/>
            </a:endParaRPr>
          </a:p>
        </p:txBody>
      </p:sp>
      <p:sp>
        <p:nvSpPr>
          <p:cNvPr id="3" name="Content Placeholder 2"/>
          <p:cNvSpPr>
            <a:spLocks noGrp="1"/>
          </p:cNvSpPr>
          <p:nvPr>
            <p:ph idx="1"/>
          </p:nvPr>
        </p:nvSpPr>
        <p:spPr/>
        <p:txBody>
          <a:bodyPr>
            <a:normAutofit fontScale="85000" lnSpcReduction="10000"/>
          </a:bodyPr>
          <a:lstStyle/>
          <a:p>
            <a:pPr marL="0" indent="0">
              <a:buNone/>
            </a:pPr>
            <a:r>
              <a:rPr lang="en-US" dirty="0"/>
              <a:t>“Later, however, their rich neighbors began to transfer the leases to themselves under fictitious names, and then end up by blatantly owning most of the land in their own names. The dispossessed poor lost any interest they might have had in performing military service, and could not even be bothered to raise children, with the result that before long there was a noticeable shortage of free men for hire, while the place was teeming with gangs of foreign slaves, whom the rich used to cultivate their land instead of the citizens they had driven away.”</a:t>
            </a:r>
          </a:p>
          <a:p>
            <a:pPr marL="0" indent="0" algn="r">
              <a:buNone/>
            </a:pPr>
            <a:r>
              <a:rPr lang="en-US" dirty="0"/>
              <a:t>- Plutarch, </a:t>
            </a:r>
            <a:r>
              <a:rPr lang="en-US" i="1" dirty="0"/>
              <a:t>Tiberius and Gaius Gracchus </a:t>
            </a:r>
            <a:r>
              <a:rPr lang="en-US" dirty="0"/>
              <a:t>8</a:t>
            </a:r>
          </a:p>
        </p:txBody>
      </p:sp>
      <p:sp>
        <p:nvSpPr>
          <p:cNvPr id="4" name="TextBox 3"/>
          <p:cNvSpPr txBox="1"/>
          <p:nvPr/>
        </p:nvSpPr>
        <p:spPr>
          <a:xfrm>
            <a:off x="228600" y="1595735"/>
            <a:ext cx="457200" cy="461665"/>
          </a:xfrm>
          <a:prstGeom prst="rect">
            <a:avLst/>
          </a:prstGeom>
          <a:noFill/>
        </p:spPr>
        <p:txBody>
          <a:bodyPr wrap="square" rtlCol="0">
            <a:spAutoFit/>
          </a:bodyPr>
          <a:lstStyle/>
          <a:p>
            <a:r>
              <a:rPr lang="en-US" sz="2400" b="1" dirty="0"/>
              <a:t>*</a:t>
            </a:r>
          </a:p>
        </p:txBody>
      </p:sp>
    </p:spTree>
    <p:extLst>
      <p:ext uri="{BB962C8B-B14F-4D97-AF65-F5344CB8AC3E}">
        <p14:creationId xmlns:p14="http://schemas.microsoft.com/office/powerpoint/2010/main" val="33083109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The Gracchi</a:t>
            </a:r>
          </a:p>
        </p:txBody>
      </p:sp>
      <p:sp>
        <p:nvSpPr>
          <p:cNvPr id="3" name="Content Placeholder 2"/>
          <p:cNvSpPr>
            <a:spLocks noGrp="1"/>
          </p:cNvSpPr>
          <p:nvPr>
            <p:ph sz="half" idx="1"/>
          </p:nvPr>
        </p:nvSpPr>
        <p:spPr>
          <a:xfrm>
            <a:off x="152400" y="5562600"/>
            <a:ext cx="8839200" cy="1173163"/>
          </a:xfrm>
        </p:spPr>
        <p:txBody>
          <a:bodyPr>
            <a:normAutofit/>
          </a:bodyPr>
          <a:lstStyle/>
          <a:p>
            <a:pPr marL="0" indent="0" algn="ctr">
              <a:buNone/>
            </a:pPr>
            <a:r>
              <a:rPr lang="en-US" dirty="0"/>
              <a:t>Tiberius </a:t>
            </a:r>
            <a:r>
              <a:rPr lang="en-US" dirty="0" err="1"/>
              <a:t>Sempronius</a:t>
            </a:r>
            <a:r>
              <a:rPr lang="en-US" dirty="0"/>
              <a:t> Gracchus (163-133 BCE)</a:t>
            </a:r>
          </a:p>
          <a:p>
            <a:pPr marL="0" indent="0" algn="ctr">
              <a:buNone/>
            </a:pPr>
            <a:r>
              <a:rPr lang="en-US" dirty="0"/>
              <a:t>Gaius </a:t>
            </a:r>
            <a:r>
              <a:rPr lang="en-US" dirty="0" err="1"/>
              <a:t>Sempronius</a:t>
            </a:r>
            <a:r>
              <a:rPr lang="en-US" dirty="0"/>
              <a:t> Gracchus (c. 154-121 BCE)</a:t>
            </a:r>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1879600" y="1371600"/>
            <a:ext cx="5384800" cy="4038600"/>
          </a:xfrm>
        </p:spPr>
      </p:pic>
    </p:spTree>
    <p:extLst>
      <p:ext uri="{BB962C8B-B14F-4D97-AF65-F5344CB8AC3E}">
        <p14:creationId xmlns:p14="http://schemas.microsoft.com/office/powerpoint/2010/main" val="1679035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Plutarch</a:t>
            </a:r>
          </a:p>
        </p:txBody>
      </p:sp>
      <p:pic>
        <p:nvPicPr>
          <p:cNvPr id="8" name="Content Placeholder 7"/>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760129" y="1659190"/>
            <a:ext cx="3354671" cy="4513010"/>
          </a:xfrm>
        </p:spPr>
      </p:pic>
      <p:sp>
        <p:nvSpPr>
          <p:cNvPr id="7" name="Content Placeholder 6"/>
          <p:cNvSpPr>
            <a:spLocks noGrp="1"/>
          </p:cNvSpPr>
          <p:nvPr>
            <p:ph sz="half" idx="2"/>
          </p:nvPr>
        </p:nvSpPr>
        <p:spPr/>
        <p:txBody>
          <a:bodyPr>
            <a:normAutofit fontScale="92500" lnSpcReduction="20000"/>
          </a:bodyPr>
          <a:lstStyle/>
          <a:p>
            <a:r>
              <a:rPr lang="en-US" dirty="0"/>
              <a:t>c. 45-125 CE</a:t>
            </a:r>
          </a:p>
          <a:p>
            <a:r>
              <a:rPr lang="en-US" dirty="0"/>
              <a:t>Born in Chaeronea, Greece</a:t>
            </a:r>
          </a:p>
          <a:p>
            <a:r>
              <a:rPr lang="en-US" dirty="0"/>
              <a:t>Local official and priest at Delphi</a:t>
            </a:r>
          </a:p>
          <a:p>
            <a:r>
              <a:rPr lang="en-US" dirty="0"/>
              <a:t>Wrote moralizing essays and </a:t>
            </a:r>
            <a:r>
              <a:rPr lang="en-US" i="1" dirty="0"/>
              <a:t>Parallel Lives</a:t>
            </a:r>
            <a:r>
              <a:rPr lang="en-US" dirty="0"/>
              <a:t>, comparing a Roman statesman to a Greek</a:t>
            </a:r>
          </a:p>
          <a:p>
            <a:r>
              <a:rPr lang="en-US" dirty="0"/>
              <a:t>Interested in morality and behavior, but had access to many lost sources</a:t>
            </a:r>
          </a:p>
        </p:txBody>
      </p:sp>
    </p:spTree>
    <p:extLst>
      <p:ext uri="{BB962C8B-B14F-4D97-AF65-F5344CB8AC3E}">
        <p14:creationId xmlns:p14="http://schemas.microsoft.com/office/powerpoint/2010/main" val="3430559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The Gracchi</a:t>
            </a:r>
            <a:endParaRPr lang="en-US" dirty="0"/>
          </a:p>
        </p:txBody>
      </p:sp>
      <p:sp>
        <p:nvSpPr>
          <p:cNvPr id="3" name="Content Placeholder 2"/>
          <p:cNvSpPr>
            <a:spLocks noGrp="1"/>
          </p:cNvSpPr>
          <p:nvPr>
            <p:ph sz="half" idx="1"/>
          </p:nvPr>
        </p:nvSpPr>
        <p:spPr/>
        <p:txBody>
          <a:bodyPr>
            <a:normAutofit fontScale="85000" lnSpcReduction="10000"/>
          </a:bodyPr>
          <a:lstStyle/>
          <a:p>
            <a:r>
              <a:rPr lang="en-US" dirty="0"/>
              <a:t>Father: Tiberius </a:t>
            </a:r>
            <a:r>
              <a:rPr lang="en-US" dirty="0" err="1"/>
              <a:t>Sempronius</a:t>
            </a:r>
            <a:r>
              <a:rPr lang="en-US" dirty="0"/>
              <a:t> Gracchus (senior)</a:t>
            </a:r>
          </a:p>
          <a:p>
            <a:pPr lvl="1"/>
            <a:r>
              <a:rPr lang="en-US" dirty="0"/>
              <a:t>c. 217-154 BCE</a:t>
            </a:r>
          </a:p>
          <a:p>
            <a:pPr lvl="1"/>
            <a:r>
              <a:rPr lang="en-US" dirty="0"/>
              <a:t>Tribune in 187</a:t>
            </a:r>
          </a:p>
          <a:p>
            <a:pPr lvl="1"/>
            <a:r>
              <a:rPr lang="en-US" dirty="0"/>
              <a:t>Praetor in 179</a:t>
            </a:r>
          </a:p>
          <a:p>
            <a:pPr lvl="1"/>
            <a:r>
              <a:rPr lang="en-US" dirty="0"/>
              <a:t>Consul in 177</a:t>
            </a:r>
          </a:p>
          <a:p>
            <a:pPr lvl="1"/>
            <a:r>
              <a:rPr lang="en-US" dirty="0"/>
              <a:t>Censor in 169</a:t>
            </a:r>
          </a:p>
          <a:p>
            <a:pPr lvl="1"/>
            <a:r>
              <a:rPr lang="en-US" dirty="0"/>
              <a:t>Consul again in 163</a:t>
            </a:r>
          </a:p>
          <a:p>
            <a:r>
              <a:rPr lang="en-US" dirty="0"/>
              <a:t>Cornelia</a:t>
            </a:r>
          </a:p>
          <a:p>
            <a:pPr lvl="1"/>
            <a:r>
              <a:rPr lang="en-US" dirty="0"/>
              <a:t>Daughter of Scipio </a:t>
            </a:r>
            <a:r>
              <a:rPr lang="en-US" dirty="0" err="1"/>
              <a:t>Africanus</a:t>
            </a:r>
            <a:endParaRPr lang="en-US" dirty="0"/>
          </a:p>
          <a:p>
            <a:pPr lvl="1"/>
            <a:r>
              <a:rPr lang="en-US" dirty="0"/>
              <a:t>Supposed refused a marriage proposal from King Ptolemy VIII of Egypt</a:t>
            </a:r>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961601" y="1600200"/>
            <a:ext cx="3411797" cy="4525963"/>
          </a:xfrm>
        </p:spPr>
      </p:pic>
    </p:spTree>
    <p:extLst>
      <p:ext uri="{BB962C8B-B14F-4D97-AF65-F5344CB8AC3E}">
        <p14:creationId xmlns:p14="http://schemas.microsoft.com/office/powerpoint/2010/main" val="32919768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Tiberius Gracchus</a:t>
            </a:r>
          </a:p>
        </p:txBody>
      </p:sp>
      <p:sp>
        <p:nvSpPr>
          <p:cNvPr id="3" name="Content Placeholder 2"/>
          <p:cNvSpPr>
            <a:spLocks noGrp="1"/>
          </p:cNvSpPr>
          <p:nvPr>
            <p:ph sz="half" idx="1"/>
          </p:nvPr>
        </p:nvSpPr>
        <p:spPr/>
        <p:txBody>
          <a:bodyPr>
            <a:normAutofit/>
          </a:bodyPr>
          <a:lstStyle/>
          <a:p>
            <a:r>
              <a:rPr lang="en-US" dirty="0"/>
              <a:t>Served in Third Punic War and in Spain in 137</a:t>
            </a:r>
          </a:p>
          <a:p>
            <a:r>
              <a:rPr lang="en-US" dirty="0"/>
              <a:t>Elected tribune in 133</a:t>
            </a:r>
          </a:p>
          <a:p>
            <a:r>
              <a:rPr lang="en-US" dirty="0"/>
              <a:t>Proposed a law to set up a commission to survey and redistribute the </a:t>
            </a:r>
            <a:r>
              <a:rPr lang="en-US" i="1" dirty="0"/>
              <a:t>ager </a:t>
            </a:r>
            <a:r>
              <a:rPr lang="en-US" i="1" dirty="0" err="1"/>
              <a:t>publicus</a:t>
            </a:r>
            <a:r>
              <a:rPr lang="en-US" dirty="0"/>
              <a:t> </a:t>
            </a:r>
          </a:p>
          <a:p>
            <a:pPr lvl="1"/>
            <a:endParaRPr lang="en-US" dirty="0"/>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927879" y="1600200"/>
            <a:ext cx="3479241" cy="4525963"/>
          </a:xfrm>
        </p:spPr>
      </p:pic>
      <p:sp>
        <p:nvSpPr>
          <p:cNvPr id="6" name="TextBox 5"/>
          <p:cNvSpPr txBox="1"/>
          <p:nvPr/>
        </p:nvSpPr>
        <p:spPr>
          <a:xfrm>
            <a:off x="8382000" y="1595735"/>
            <a:ext cx="457200" cy="461665"/>
          </a:xfrm>
          <a:prstGeom prst="rect">
            <a:avLst/>
          </a:prstGeom>
          <a:noFill/>
        </p:spPr>
        <p:txBody>
          <a:bodyPr wrap="square" rtlCol="0">
            <a:spAutoFit/>
          </a:bodyPr>
          <a:lstStyle/>
          <a:p>
            <a:r>
              <a:rPr lang="en-US" sz="2400" b="1" dirty="0"/>
              <a:t>*</a:t>
            </a:r>
          </a:p>
        </p:txBody>
      </p:sp>
      <p:sp>
        <p:nvSpPr>
          <p:cNvPr id="7" name="TextBox 6"/>
          <p:cNvSpPr txBox="1"/>
          <p:nvPr/>
        </p:nvSpPr>
        <p:spPr>
          <a:xfrm>
            <a:off x="4648200" y="6209897"/>
            <a:ext cx="4038599" cy="646331"/>
          </a:xfrm>
          <a:prstGeom prst="rect">
            <a:avLst/>
          </a:prstGeom>
          <a:noFill/>
        </p:spPr>
        <p:txBody>
          <a:bodyPr wrap="square" rtlCol="0">
            <a:spAutoFit/>
          </a:bodyPr>
          <a:lstStyle/>
          <a:p>
            <a:pPr algn="ctr"/>
            <a:r>
              <a:rPr lang="en-US" dirty="0"/>
              <a:t>Boundary stone erected by Gracchus’ land commission, c. 131-125 BCE</a:t>
            </a:r>
          </a:p>
        </p:txBody>
      </p:sp>
    </p:spTree>
    <p:extLst>
      <p:ext uri="{BB962C8B-B14F-4D97-AF65-F5344CB8AC3E}">
        <p14:creationId xmlns:p14="http://schemas.microsoft.com/office/powerpoint/2010/main" val="36183357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Tribunes</a:t>
            </a:r>
          </a:p>
        </p:txBody>
      </p:sp>
      <p:sp>
        <p:nvSpPr>
          <p:cNvPr id="3" name="Content Placeholder 2"/>
          <p:cNvSpPr>
            <a:spLocks noGrp="1"/>
          </p:cNvSpPr>
          <p:nvPr>
            <p:ph idx="1"/>
          </p:nvPr>
        </p:nvSpPr>
        <p:spPr/>
        <p:txBody>
          <a:bodyPr/>
          <a:lstStyle/>
          <a:p>
            <a:r>
              <a:rPr lang="en-US" dirty="0"/>
              <a:t>Elected officers of the plebs</a:t>
            </a:r>
          </a:p>
          <a:p>
            <a:r>
              <a:rPr lang="en-US" dirty="0"/>
              <a:t>Sworn to protect the plebs against abusive magistrates</a:t>
            </a:r>
          </a:p>
          <a:p>
            <a:r>
              <a:rPr lang="en-US" dirty="0"/>
              <a:t>In return the plebs swore to protect the tribunes</a:t>
            </a:r>
          </a:p>
          <a:p>
            <a:r>
              <a:rPr lang="en-US" dirty="0"/>
              <a:t>Had veto power over the senate</a:t>
            </a:r>
          </a:p>
        </p:txBody>
      </p:sp>
    </p:spTree>
    <p:extLst>
      <p:ext uri="{BB962C8B-B14F-4D97-AF65-F5344CB8AC3E}">
        <p14:creationId xmlns:p14="http://schemas.microsoft.com/office/powerpoint/2010/main" val="65836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The Senate</a:t>
            </a:r>
          </a:p>
        </p:txBody>
      </p:sp>
      <p:sp>
        <p:nvSpPr>
          <p:cNvPr id="3" name="Content Placeholder 2"/>
          <p:cNvSpPr>
            <a:spLocks noGrp="1"/>
          </p:cNvSpPr>
          <p:nvPr>
            <p:ph sz="half" idx="1"/>
          </p:nvPr>
        </p:nvSpPr>
        <p:spPr/>
        <p:txBody>
          <a:bodyPr>
            <a:normAutofit fontScale="92500" lnSpcReduction="10000"/>
          </a:bodyPr>
          <a:lstStyle/>
          <a:p>
            <a:r>
              <a:rPr lang="en-US" dirty="0"/>
              <a:t>From </a:t>
            </a:r>
            <a:r>
              <a:rPr lang="en-US" i="1" dirty="0" err="1"/>
              <a:t>senex</a:t>
            </a:r>
            <a:r>
              <a:rPr lang="en-US" dirty="0"/>
              <a:t> = ‘old man’</a:t>
            </a:r>
          </a:p>
          <a:p>
            <a:r>
              <a:rPr lang="en-US" dirty="0"/>
              <a:t>Believed to have been founded by Romulus</a:t>
            </a:r>
          </a:p>
          <a:p>
            <a:r>
              <a:rPr lang="en-US" dirty="0"/>
              <a:t>Originally an advisory body</a:t>
            </a:r>
          </a:p>
          <a:p>
            <a:r>
              <a:rPr lang="en-US" dirty="0"/>
              <a:t>Former magistrates became senators</a:t>
            </a:r>
          </a:p>
          <a:p>
            <a:r>
              <a:rPr lang="en-US" dirty="0"/>
              <a:t>Usually had to approve laws before they could  be voted on by the assembly</a:t>
            </a:r>
          </a:p>
          <a:p>
            <a:r>
              <a:rPr lang="en-US" dirty="0"/>
              <a:t>Met in the Curia</a:t>
            </a:r>
          </a:p>
        </p:txBody>
      </p:sp>
      <p:pic>
        <p:nvPicPr>
          <p:cNvPr id="6" name="Content Placeholder 5"/>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020633" y="2275132"/>
            <a:ext cx="3293733" cy="3176099"/>
          </a:xfrm>
        </p:spPr>
      </p:pic>
      <p:sp>
        <p:nvSpPr>
          <p:cNvPr id="7" name="TextBox 6"/>
          <p:cNvSpPr txBox="1"/>
          <p:nvPr/>
        </p:nvSpPr>
        <p:spPr>
          <a:xfrm>
            <a:off x="4953000" y="5715000"/>
            <a:ext cx="3429000" cy="646331"/>
          </a:xfrm>
          <a:prstGeom prst="rect">
            <a:avLst/>
          </a:prstGeom>
          <a:noFill/>
        </p:spPr>
        <p:txBody>
          <a:bodyPr wrap="square" rtlCol="0">
            <a:spAutoFit/>
          </a:bodyPr>
          <a:lstStyle/>
          <a:p>
            <a:pPr algn="ctr"/>
            <a:r>
              <a:rPr lang="en-US" dirty="0"/>
              <a:t>The Curia Julia as restored in the 1930s</a:t>
            </a:r>
          </a:p>
        </p:txBody>
      </p:sp>
    </p:spTree>
    <p:extLst>
      <p:ext uri="{BB962C8B-B14F-4D97-AF65-F5344CB8AC3E}">
        <p14:creationId xmlns:p14="http://schemas.microsoft.com/office/powerpoint/2010/main" val="2966510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Tiberius Gracchus</a:t>
            </a:r>
          </a:p>
        </p:txBody>
      </p:sp>
      <p:sp>
        <p:nvSpPr>
          <p:cNvPr id="3" name="Content Placeholder 2"/>
          <p:cNvSpPr>
            <a:spLocks noGrp="1"/>
          </p:cNvSpPr>
          <p:nvPr>
            <p:ph sz="half" idx="1"/>
          </p:nvPr>
        </p:nvSpPr>
        <p:spPr/>
        <p:txBody>
          <a:bodyPr>
            <a:normAutofit fontScale="85000" lnSpcReduction="20000"/>
          </a:bodyPr>
          <a:lstStyle/>
          <a:p>
            <a:r>
              <a:rPr lang="en-US" dirty="0"/>
              <a:t>Proposed his law directly to the plebeian assembly</a:t>
            </a:r>
          </a:p>
          <a:p>
            <a:r>
              <a:rPr lang="en-US" dirty="0"/>
              <a:t>Opposed by another tribune, Marcus Octavius</a:t>
            </a:r>
          </a:p>
          <a:p>
            <a:pPr lvl="1"/>
            <a:r>
              <a:rPr lang="en-US" dirty="0"/>
              <a:t>Tiberius had Octavius deposed by the plebs</a:t>
            </a:r>
          </a:p>
          <a:p>
            <a:r>
              <a:rPr lang="en-US" dirty="0"/>
              <a:t>Senate refused to fund the land commission</a:t>
            </a:r>
          </a:p>
          <a:p>
            <a:pPr lvl="1"/>
            <a:r>
              <a:rPr lang="en-US" dirty="0"/>
              <a:t>Tiberius proposed that </a:t>
            </a:r>
            <a:r>
              <a:rPr lang="en-US" dirty="0" err="1"/>
              <a:t>Attalus</a:t>
            </a:r>
            <a:r>
              <a:rPr lang="en-US" dirty="0"/>
              <a:t> III’s bequest of the kingdom of Pergamum be used instead</a:t>
            </a:r>
          </a:p>
          <a:p>
            <a:r>
              <a:rPr lang="en-US" dirty="0"/>
              <a:t>Stood for reelection as tribune in 132 BCE</a:t>
            </a:r>
          </a:p>
          <a:p>
            <a:pPr lvl="1"/>
            <a:endParaRPr lang="en-US" dirty="0"/>
          </a:p>
        </p:txBody>
      </p:sp>
      <p:pic>
        <p:nvPicPr>
          <p:cNvPr id="5" name="Content Placeholder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927879" y="1600200"/>
            <a:ext cx="3479241" cy="4525963"/>
          </a:xfrm>
        </p:spPr>
      </p:pic>
      <p:sp>
        <p:nvSpPr>
          <p:cNvPr id="6" name="TextBox 5"/>
          <p:cNvSpPr txBox="1"/>
          <p:nvPr/>
        </p:nvSpPr>
        <p:spPr>
          <a:xfrm>
            <a:off x="8382000" y="1595735"/>
            <a:ext cx="457200" cy="461665"/>
          </a:xfrm>
          <a:prstGeom prst="rect">
            <a:avLst/>
          </a:prstGeom>
          <a:noFill/>
        </p:spPr>
        <p:txBody>
          <a:bodyPr wrap="square" rtlCol="0">
            <a:spAutoFit/>
          </a:bodyPr>
          <a:lstStyle/>
          <a:p>
            <a:r>
              <a:rPr lang="en-US" sz="2400" b="1" dirty="0"/>
              <a:t>*</a:t>
            </a:r>
          </a:p>
        </p:txBody>
      </p:sp>
      <p:sp>
        <p:nvSpPr>
          <p:cNvPr id="7" name="TextBox 6"/>
          <p:cNvSpPr txBox="1"/>
          <p:nvPr/>
        </p:nvSpPr>
        <p:spPr>
          <a:xfrm>
            <a:off x="4648200" y="6209897"/>
            <a:ext cx="4038599" cy="646331"/>
          </a:xfrm>
          <a:prstGeom prst="rect">
            <a:avLst/>
          </a:prstGeom>
          <a:noFill/>
        </p:spPr>
        <p:txBody>
          <a:bodyPr wrap="square" rtlCol="0">
            <a:spAutoFit/>
          </a:bodyPr>
          <a:lstStyle/>
          <a:p>
            <a:pPr algn="ctr"/>
            <a:r>
              <a:rPr lang="en-US" dirty="0"/>
              <a:t>Boundary stone erected by Gracchus’ land commission, c. 131-125 BCE</a:t>
            </a:r>
          </a:p>
        </p:txBody>
      </p:sp>
    </p:spTree>
    <p:extLst>
      <p:ext uri="{BB962C8B-B14F-4D97-AF65-F5344CB8AC3E}">
        <p14:creationId xmlns:p14="http://schemas.microsoft.com/office/powerpoint/2010/main" val="1243439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But…</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4885" y="1600200"/>
            <a:ext cx="6114229" cy="4525963"/>
          </a:xfrm>
        </p:spPr>
      </p:pic>
    </p:spTree>
    <p:extLst>
      <p:ext uri="{BB962C8B-B14F-4D97-AF65-F5344CB8AC3E}">
        <p14:creationId xmlns:p14="http://schemas.microsoft.com/office/powerpoint/2010/main" val="21149888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Gaius Gracchus</a:t>
            </a:r>
          </a:p>
        </p:txBody>
      </p:sp>
      <p:pic>
        <p:nvPicPr>
          <p:cNvPr id="7" name="Content Placeholder 6"/>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57200" y="2413056"/>
            <a:ext cx="4038600" cy="2900251"/>
          </a:xfrm>
        </p:spPr>
      </p:pic>
      <p:sp>
        <p:nvSpPr>
          <p:cNvPr id="6" name="Content Placeholder 5"/>
          <p:cNvSpPr>
            <a:spLocks noGrp="1"/>
          </p:cNvSpPr>
          <p:nvPr>
            <p:ph sz="half" idx="2"/>
          </p:nvPr>
        </p:nvSpPr>
        <p:spPr/>
        <p:txBody>
          <a:bodyPr>
            <a:normAutofit fontScale="77500" lnSpcReduction="20000"/>
          </a:bodyPr>
          <a:lstStyle/>
          <a:p>
            <a:r>
              <a:rPr lang="en-US" dirty="0"/>
              <a:t>Served in Spain and Sardinia</a:t>
            </a:r>
          </a:p>
          <a:p>
            <a:r>
              <a:rPr lang="en-US" dirty="0"/>
              <a:t>Elected tribune in 123; reelected in 122</a:t>
            </a:r>
          </a:p>
          <a:p>
            <a:r>
              <a:rPr lang="en-US" dirty="0"/>
              <a:t>Proposed to reenact Tiberius’ land commission law</a:t>
            </a:r>
          </a:p>
          <a:p>
            <a:r>
              <a:rPr lang="en-US" dirty="0"/>
              <a:t>Established a grain dole in Rome for the urban poor</a:t>
            </a:r>
          </a:p>
          <a:p>
            <a:r>
              <a:rPr lang="en-US" dirty="0"/>
              <a:t>Farmed taxation of the province of Asia to the equestrians</a:t>
            </a:r>
            <a:endParaRPr lang="en-US" i="1" dirty="0"/>
          </a:p>
          <a:p>
            <a:r>
              <a:rPr lang="en-US" dirty="0"/>
              <a:t>Established special courts for extortion cases judged by equestrians</a:t>
            </a:r>
          </a:p>
          <a:p>
            <a:r>
              <a:rPr lang="en-US" dirty="0"/>
              <a:t>Proposed citizenship for Latins and Latin rights for Italians</a:t>
            </a:r>
          </a:p>
          <a:p>
            <a:endParaRPr lang="en-US" dirty="0"/>
          </a:p>
        </p:txBody>
      </p:sp>
    </p:spTree>
    <p:extLst>
      <p:ext uri="{BB962C8B-B14F-4D97-AF65-F5344CB8AC3E}">
        <p14:creationId xmlns:p14="http://schemas.microsoft.com/office/powerpoint/2010/main" val="22918170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Roman Social Orders</a:t>
            </a:r>
            <a:endParaRPr lang="en-US" dirty="0"/>
          </a:p>
        </p:txBody>
      </p:sp>
      <p:sp>
        <p:nvSpPr>
          <p:cNvPr id="3" name="Content Placeholder 2"/>
          <p:cNvSpPr>
            <a:spLocks noGrp="1"/>
          </p:cNvSpPr>
          <p:nvPr>
            <p:ph idx="1"/>
          </p:nvPr>
        </p:nvSpPr>
        <p:spPr/>
        <p:txBody>
          <a:bodyPr>
            <a:normAutofit lnSpcReduction="10000"/>
          </a:bodyPr>
          <a:lstStyle/>
          <a:p>
            <a:r>
              <a:rPr lang="en-US" dirty="0"/>
              <a:t>Patricians</a:t>
            </a:r>
          </a:p>
          <a:p>
            <a:pPr lvl="1"/>
            <a:r>
              <a:rPr lang="en-US" dirty="0"/>
              <a:t>Descendants of Romulus’ original 100 senators</a:t>
            </a:r>
          </a:p>
          <a:p>
            <a:r>
              <a:rPr lang="en-US" dirty="0"/>
              <a:t>Equestrians/Knights</a:t>
            </a:r>
          </a:p>
          <a:p>
            <a:pPr lvl="1"/>
            <a:r>
              <a:rPr lang="en-US" dirty="0"/>
              <a:t>Descendants of </a:t>
            </a:r>
            <a:r>
              <a:rPr lang="en-US" dirty="0" err="1"/>
              <a:t>Servius</a:t>
            </a:r>
            <a:r>
              <a:rPr lang="en-US" dirty="0"/>
              <a:t> </a:t>
            </a:r>
            <a:r>
              <a:rPr lang="en-US" dirty="0" err="1"/>
              <a:t>Tullius</a:t>
            </a:r>
            <a:r>
              <a:rPr lang="en-US" dirty="0"/>
              <a:t>’ original cavalry centuries</a:t>
            </a:r>
          </a:p>
          <a:p>
            <a:pPr lvl="1"/>
            <a:r>
              <a:rPr lang="en-US" dirty="0"/>
              <a:t>Consisted of those who could afford to maintain horses</a:t>
            </a:r>
          </a:p>
          <a:p>
            <a:r>
              <a:rPr lang="en-US" dirty="0"/>
              <a:t>Plebeians/Plebs</a:t>
            </a:r>
          </a:p>
          <a:p>
            <a:pPr lvl="1"/>
            <a:r>
              <a:rPr lang="en-US" dirty="0"/>
              <a:t>All other citizens</a:t>
            </a:r>
          </a:p>
        </p:txBody>
      </p:sp>
    </p:spTree>
    <p:extLst>
      <p:ext uri="{BB962C8B-B14F-4D97-AF65-F5344CB8AC3E}">
        <p14:creationId xmlns:p14="http://schemas.microsoft.com/office/powerpoint/2010/main" val="38899912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But…</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4885" y="1600200"/>
            <a:ext cx="6114229" cy="4525963"/>
          </a:xfrm>
        </p:spPr>
      </p:pic>
    </p:spTree>
    <p:extLst>
      <p:ext uri="{BB962C8B-B14F-4D97-AF65-F5344CB8AC3E}">
        <p14:creationId xmlns:p14="http://schemas.microsoft.com/office/powerpoint/2010/main" val="42423736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Summary</a:t>
            </a:r>
          </a:p>
        </p:txBody>
      </p:sp>
      <p:sp>
        <p:nvSpPr>
          <p:cNvPr id="3" name="Content Placeholder 2"/>
          <p:cNvSpPr>
            <a:spLocks noGrp="1"/>
          </p:cNvSpPr>
          <p:nvPr>
            <p:ph idx="1"/>
          </p:nvPr>
        </p:nvSpPr>
        <p:spPr/>
        <p:txBody>
          <a:bodyPr>
            <a:normAutofit fontScale="62500" lnSpcReduction="20000"/>
          </a:bodyPr>
          <a:lstStyle/>
          <a:p>
            <a:r>
              <a:rPr lang="en-US" dirty="0"/>
              <a:t>Roman countryside depleted by:</a:t>
            </a:r>
          </a:p>
          <a:p>
            <a:pPr lvl="1"/>
            <a:r>
              <a:rPr lang="en-US" dirty="0"/>
              <a:t>Wars abroad</a:t>
            </a:r>
          </a:p>
          <a:p>
            <a:pPr lvl="1"/>
            <a:r>
              <a:rPr lang="en-US" dirty="0"/>
              <a:t>Immigration to Rome</a:t>
            </a:r>
          </a:p>
          <a:p>
            <a:r>
              <a:rPr lang="en-US" dirty="0"/>
              <a:t>Army recruitment suffered as a result</a:t>
            </a:r>
          </a:p>
          <a:p>
            <a:pPr lvl="1"/>
            <a:r>
              <a:rPr lang="en-US" dirty="0"/>
              <a:t>Colonization alleviated this somewhat</a:t>
            </a:r>
          </a:p>
          <a:p>
            <a:pPr lvl="1"/>
            <a:r>
              <a:rPr lang="en-US" dirty="0"/>
              <a:t>But the Italian peninsula was getting full</a:t>
            </a:r>
          </a:p>
          <a:p>
            <a:r>
              <a:rPr lang="en-US" dirty="0"/>
              <a:t>Tiberius Gracchus proposed opening up </a:t>
            </a:r>
            <a:r>
              <a:rPr lang="en-US" i="1" dirty="0"/>
              <a:t>ager </a:t>
            </a:r>
            <a:r>
              <a:rPr lang="en-US" i="1" dirty="0" err="1"/>
              <a:t>publicus</a:t>
            </a:r>
            <a:r>
              <a:rPr lang="en-US" dirty="0"/>
              <a:t> to the people</a:t>
            </a:r>
          </a:p>
          <a:p>
            <a:pPr lvl="1"/>
            <a:r>
              <a:rPr lang="en-US" dirty="0"/>
              <a:t>Opposed by Senate and Marcus Octavius</a:t>
            </a:r>
          </a:p>
          <a:p>
            <a:pPr lvl="1"/>
            <a:r>
              <a:rPr lang="en-US" dirty="0"/>
              <a:t>Gracchus had Octavius deposed</a:t>
            </a:r>
          </a:p>
          <a:p>
            <a:pPr lvl="1"/>
            <a:r>
              <a:rPr lang="en-US" dirty="0"/>
              <a:t>Senate denied funded; Tiberius proposed using the </a:t>
            </a:r>
            <a:r>
              <a:rPr lang="en-US" dirty="0" err="1"/>
              <a:t>Attalid</a:t>
            </a:r>
            <a:r>
              <a:rPr lang="en-US" dirty="0"/>
              <a:t> bequest</a:t>
            </a:r>
          </a:p>
          <a:p>
            <a:pPr lvl="1"/>
            <a:r>
              <a:rPr lang="en-US" dirty="0"/>
              <a:t>Murdered by a group of senators</a:t>
            </a:r>
          </a:p>
          <a:p>
            <a:r>
              <a:rPr lang="en-US" dirty="0"/>
              <a:t>Gaius Gracchus proposed renewing the law</a:t>
            </a:r>
          </a:p>
          <a:p>
            <a:pPr lvl="1"/>
            <a:r>
              <a:rPr lang="en-US" dirty="0"/>
              <a:t>And created the grain dole, farmed out Asian tax collection, and established new courts</a:t>
            </a:r>
          </a:p>
          <a:p>
            <a:pPr lvl="1"/>
            <a:r>
              <a:rPr lang="en-US" dirty="0"/>
              <a:t>Murdered by the consul</a:t>
            </a:r>
          </a:p>
        </p:txBody>
      </p:sp>
    </p:spTree>
    <p:extLst>
      <p:ext uri="{BB962C8B-B14F-4D97-AF65-F5344CB8AC3E}">
        <p14:creationId xmlns:p14="http://schemas.microsoft.com/office/powerpoint/2010/main" val="29899469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itchFamily="18" charset="0"/>
              </a:rPr>
              <a:t>Appian and Velleius Paterculus</a:t>
            </a:r>
          </a:p>
        </p:txBody>
      </p:sp>
      <p:sp>
        <p:nvSpPr>
          <p:cNvPr id="5" name="Text Placeholder 4"/>
          <p:cNvSpPr>
            <a:spLocks noGrp="1"/>
          </p:cNvSpPr>
          <p:nvPr>
            <p:ph type="body" idx="1"/>
          </p:nvPr>
        </p:nvSpPr>
        <p:spPr/>
        <p:txBody>
          <a:bodyPr anchor="ctr"/>
          <a:lstStyle/>
          <a:p>
            <a:pPr algn="ctr"/>
            <a:r>
              <a:rPr lang="en-US" dirty="0"/>
              <a:t>Appian</a:t>
            </a:r>
          </a:p>
        </p:txBody>
      </p:sp>
      <p:sp>
        <p:nvSpPr>
          <p:cNvPr id="4" name="Content Placeholder 3"/>
          <p:cNvSpPr>
            <a:spLocks noGrp="1"/>
          </p:cNvSpPr>
          <p:nvPr>
            <p:ph sz="half" idx="2"/>
          </p:nvPr>
        </p:nvSpPr>
        <p:spPr/>
        <p:txBody>
          <a:bodyPr>
            <a:normAutofit/>
          </a:bodyPr>
          <a:lstStyle/>
          <a:p>
            <a:r>
              <a:rPr lang="en-US" dirty="0"/>
              <a:t>c. 90-165 CE, from Egypt</a:t>
            </a:r>
          </a:p>
          <a:p>
            <a:r>
              <a:rPr lang="en-US" dirty="0"/>
              <a:t>Wrote </a:t>
            </a:r>
            <a:r>
              <a:rPr lang="en-US" i="1" dirty="0"/>
              <a:t>Roman History</a:t>
            </a:r>
            <a:r>
              <a:rPr lang="en-US" dirty="0"/>
              <a:t> in Greek for a Greek audience</a:t>
            </a:r>
          </a:p>
          <a:p>
            <a:r>
              <a:rPr lang="en-US" dirty="0"/>
              <a:t>Books on the civil war survive</a:t>
            </a:r>
          </a:p>
        </p:txBody>
      </p:sp>
      <p:sp>
        <p:nvSpPr>
          <p:cNvPr id="7" name="Text Placeholder 6"/>
          <p:cNvSpPr>
            <a:spLocks noGrp="1"/>
          </p:cNvSpPr>
          <p:nvPr>
            <p:ph type="body" sz="quarter" idx="3"/>
          </p:nvPr>
        </p:nvSpPr>
        <p:spPr/>
        <p:txBody>
          <a:bodyPr anchor="ctr"/>
          <a:lstStyle/>
          <a:p>
            <a:pPr algn="ctr"/>
            <a:r>
              <a:rPr lang="en-US" dirty="0"/>
              <a:t>Velleius Paterculus</a:t>
            </a:r>
          </a:p>
        </p:txBody>
      </p:sp>
      <p:sp>
        <p:nvSpPr>
          <p:cNvPr id="8" name="Content Placeholder 7"/>
          <p:cNvSpPr>
            <a:spLocks noGrp="1"/>
          </p:cNvSpPr>
          <p:nvPr>
            <p:ph sz="quarter" idx="4"/>
          </p:nvPr>
        </p:nvSpPr>
        <p:spPr/>
        <p:txBody>
          <a:bodyPr>
            <a:normAutofit lnSpcReduction="10000"/>
          </a:bodyPr>
          <a:lstStyle/>
          <a:p>
            <a:r>
              <a:rPr lang="en-US" dirty="0"/>
              <a:t>c. 19 BCE-31 CE</a:t>
            </a:r>
          </a:p>
          <a:p>
            <a:r>
              <a:rPr lang="en-US" dirty="0"/>
              <a:t>Senator with extensive military experience</a:t>
            </a:r>
          </a:p>
          <a:p>
            <a:r>
              <a:rPr lang="en-US" dirty="0"/>
              <a:t>Wrote </a:t>
            </a:r>
            <a:r>
              <a:rPr lang="en-US" i="1" dirty="0"/>
              <a:t>Universal History</a:t>
            </a:r>
            <a:r>
              <a:rPr lang="en-US" dirty="0"/>
              <a:t>, which survives in only two books</a:t>
            </a:r>
          </a:p>
          <a:p>
            <a:pPr lvl="1"/>
            <a:r>
              <a:rPr lang="en-US" dirty="0"/>
              <a:t>“the historical inaccuracies, evident bias, and unabashed panegyric have tarnished its reputation among modern historians”</a:t>
            </a:r>
          </a:p>
        </p:txBody>
      </p:sp>
    </p:spTree>
    <p:extLst>
      <p:ext uri="{BB962C8B-B14F-4D97-AF65-F5344CB8AC3E}">
        <p14:creationId xmlns:p14="http://schemas.microsoft.com/office/powerpoint/2010/main" val="29414693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cap="small" dirty="0">
                <a:latin typeface="Cambria" panose="02040503050406030204" pitchFamily="18" charset="0"/>
              </a:rPr>
              <a:t>Roman Political Factions</a:t>
            </a:r>
          </a:p>
        </p:txBody>
      </p:sp>
      <p:sp>
        <p:nvSpPr>
          <p:cNvPr id="5" name="Text Placeholder 4"/>
          <p:cNvSpPr>
            <a:spLocks noGrp="1"/>
          </p:cNvSpPr>
          <p:nvPr>
            <p:ph type="body" idx="1"/>
          </p:nvPr>
        </p:nvSpPr>
        <p:spPr/>
        <p:txBody>
          <a:bodyPr anchor="ctr"/>
          <a:lstStyle/>
          <a:p>
            <a:pPr algn="ctr"/>
            <a:r>
              <a:rPr lang="en-US" i="1" dirty="0" err="1"/>
              <a:t>Optimates</a:t>
            </a:r>
            <a:endParaRPr lang="en-US" i="1" dirty="0"/>
          </a:p>
        </p:txBody>
      </p:sp>
      <p:sp>
        <p:nvSpPr>
          <p:cNvPr id="6" name="Content Placeholder 5"/>
          <p:cNvSpPr>
            <a:spLocks noGrp="1"/>
          </p:cNvSpPr>
          <p:nvPr>
            <p:ph sz="half" idx="2"/>
          </p:nvPr>
        </p:nvSpPr>
        <p:spPr/>
        <p:txBody>
          <a:bodyPr/>
          <a:lstStyle/>
          <a:p>
            <a:r>
              <a:rPr lang="en-US" dirty="0"/>
              <a:t>Supporters of senatorial power</a:t>
            </a:r>
          </a:p>
          <a:p>
            <a:r>
              <a:rPr lang="en-US" dirty="0"/>
              <a:t>Usually members of the patrician class</a:t>
            </a:r>
          </a:p>
        </p:txBody>
      </p:sp>
      <p:sp>
        <p:nvSpPr>
          <p:cNvPr id="7" name="Text Placeholder 6"/>
          <p:cNvSpPr>
            <a:spLocks noGrp="1"/>
          </p:cNvSpPr>
          <p:nvPr>
            <p:ph type="body" sz="quarter" idx="3"/>
          </p:nvPr>
        </p:nvSpPr>
        <p:spPr/>
        <p:txBody>
          <a:bodyPr anchor="ctr"/>
          <a:lstStyle/>
          <a:p>
            <a:pPr algn="ctr"/>
            <a:r>
              <a:rPr lang="en-US" i="1" dirty="0" err="1"/>
              <a:t>Populares</a:t>
            </a:r>
            <a:endParaRPr lang="en-US" i="1" dirty="0"/>
          </a:p>
        </p:txBody>
      </p:sp>
      <p:sp>
        <p:nvSpPr>
          <p:cNvPr id="8" name="Content Placeholder 7"/>
          <p:cNvSpPr>
            <a:spLocks noGrp="1"/>
          </p:cNvSpPr>
          <p:nvPr>
            <p:ph sz="quarter" idx="4"/>
          </p:nvPr>
        </p:nvSpPr>
        <p:spPr/>
        <p:txBody>
          <a:bodyPr/>
          <a:lstStyle/>
          <a:p>
            <a:r>
              <a:rPr lang="en-US" dirty="0"/>
              <a:t>Supporters of reforms favoring plebeian interests</a:t>
            </a:r>
          </a:p>
          <a:p>
            <a:r>
              <a:rPr lang="en-US" dirty="0"/>
              <a:t>Included many aristocrats and senators, as well as </a:t>
            </a:r>
            <a:r>
              <a:rPr lang="en-US" i="1" dirty="0" err="1"/>
              <a:t>novi</a:t>
            </a:r>
            <a:r>
              <a:rPr lang="en-US" i="1" dirty="0"/>
              <a:t> </a:t>
            </a:r>
            <a:r>
              <a:rPr lang="en-US" i="1" dirty="0" err="1"/>
              <a:t>homines</a:t>
            </a:r>
            <a:endParaRPr lang="en-US" dirty="0"/>
          </a:p>
        </p:txBody>
      </p:sp>
    </p:spTree>
    <p:extLst>
      <p:ext uri="{BB962C8B-B14F-4D97-AF65-F5344CB8AC3E}">
        <p14:creationId xmlns:p14="http://schemas.microsoft.com/office/powerpoint/2010/main" val="10750570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Key Terms</a:t>
            </a:r>
          </a:p>
        </p:txBody>
      </p:sp>
      <p:sp>
        <p:nvSpPr>
          <p:cNvPr id="3" name="Content Placeholder 2"/>
          <p:cNvSpPr>
            <a:spLocks noGrp="1"/>
          </p:cNvSpPr>
          <p:nvPr>
            <p:ph idx="1"/>
          </p:nvPr>
        </p:nvSpPr>
        <p:spPr/>
        <p:txBody>
          <a:bodyPr>
            <a:normAutofit lnSpcReduction="10000"/>
          </a:bodyPr>
          <a:lstStyle/>
          <a:p>
            <a:r>
              <a:rPr lang="en-US" dirty="0"/>
              <a:t>Tiberius Gracchus</a:t>
            </a:r>
          </a:p>
          <a:p>
            <a:r>
              <a:rPr lang="en-US" dirty="0"/>
              <a:t>Gaius Gracchus</a:t>
            </a:r>
          </a:p>
          <a:p>
            <a:r>
              <a:rPr lang="en-US" dirty="0"/>
              <a:t>Plutarch</a:t>
            </a:r>
          </a:p>
          <a:p>
            <a:r>
              <a:rPr lang="en-US" dirty="0"/>
              <a:t>Census</a:t>
            </a:r>
          </a:p>
          <a:p>
            <a:r>
              <a:rPr lang="en-US" i="1" dirty="0"/>
              <a:t>Ager </a:t>
            </a:r>
            <a:r>
              <a:rPr lang="en-US" i="1" dirty="0" err="1"/>
              <a:t>Publicus</a:t>
            </a:r>
            <a:endParaRPr lang="en-US" i="1" dirty="0"/>
          </a:p>
          <a:p>
            <a:r>
              <a:rPr lang="en-US" dirty="0"/>
              <a:t>Tribunes</a:t>
            </a:r>
          </a:p>
          <a:p>
            <a:r>
              <a:rPr lang="en-US" i="1" dirty="0" err="1"/>
              <a:t>Optimates</a:t>
            </a:r>
            <a:endParaRPr lang="en-US" i="1" dirty="0"/>
          </a:p>
          <a:p>
            <a:r>
              <a:rPr lang="en-US" i="1" dirty="0" err="1"/>
              <a:t>Populares</a:t>
            </a:r>
            <a:endParaRPr lang="en-US" i="1" dirty="0"/>
          </a:p>
          <a:p>
            <a:endParaRPr lang="en-US" dirty="0"/>
          </a:p>
          <a:p>
            <a:endParaRPr lang="en-US" dirty="0"/>
          </a:p>
        </p:txBody>
      </p:sp>
    </p:spTree>
    <p:extLst>
      <p:ext uri="{BB962C8B-B14F-4D97-AF65-F5344CB8AC3E}">
        <p14:creationId xmlns:p14="http://schemas.microsoft.com/office/powerpoint/2010/main" val="1428076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204" y="221226"/>
            <a:ext cx="8285593" cy="6414653"/>
          </a:xfrm>
        </p:spPr>
      </p:pic>
    </p:spTree>
    <p:extLst>
      <p:ext uri="{BB962C8B-B14F-4D97-AF65-F5344CB8AC3E}">
        <p14:creationId xmlns:p14="http://schemas.microsoft.com/office/powerpoint/2010/main" val="40814958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Causes for Roman Expansion</a:t>
            </a:r>
          </a:p>
        </p:txBody>
      </p:sp>
      <p:pic>
        <p:nvPicPr>
          <p:cNvPr id="8" name="Content Placeholder 7"/>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351276" y="1600200"/>
            <a:ext cx="2250448" cy="4525963"/>
          </a:xfrm>
        </p:spPr>
      </p:pic>
      <p:pic>
        <p:nvPicPr>
          <p:cNvPr id="9" name="Content Placeholder 8"/>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4970264" y="1600200"/>
            <a:ext cx="3394472" cy="4525963"/>
          </a:xfrm>
        </p:spPr>
      </p:pic>
      <p:sp>
        <p:nvSpPr>
          <p:cNvPr id="6" name="TextBox 5"/>
          <p:cNvSpPr txBox="1"/>
          <p:nvPr/>
        </p:nvSpPr>
        <p:spPr>
          <a:xfrm>
            <a:off x="304800" y="6226767"/>
            <a:ext cx="4343400" cy="646331"/>
          </a:xfrm>
          <a:prstGeom prst="rect">
            <a:avLst/>
          </a:prstGeom>
          <a:noFill/>
        </p:spPr>
        <p:txBody>
          <a:bodyPr wrap="square" rtlCol="0">
            <a:spAutoFit/>
          </a:bodyPr>
          <a:lstStyle/>
          <a:p>
            <a:pPr algn="ctr"/>
            <a:r>
              <a:rPr lang="en-US" dirty="0"/>
              <a:t>Quintus </a:t>
            </a:r>
            <a:r>
              <a:rPr lang="en-US" dirty="0" err="1"/>
              <a:t>Fabius</a:t>
            </a:r>
            <a:r>
              <a:rPr lang="en-US" dirty="0"/>
              <a:t> Maximus </a:t>
            </a:r>
            <a:r>
              <a:rPr lang="en-US" dirty="0" err="1"/>
              <a:t>Verrucosus</a:t>
            </a:r>
            <a:r>
              <a:rPr lang="en-US" dirty="0"/>
              <a:t> </a:t>
            </a:r>
            <a:r>
              <a:rPr lang="en-US" dirty="0" err="1"/>
              <a:t>Cunctator</a:t>
            </a:r>
            <a:r>
              <a:rPr lang="en-US" dirty="0"/>
              <a:t> (cos 233, 228, 215, 214, 209 BCE)</a:t>
            </a:r>
          </a:p>
        </p:txBody>
      </p:sp>
      <p:sp>
        <p:nvSpPr>
          <p:cNvPr id="7" name="TextBox 6"/>
          <p:cNvSpPr txBox="1"/>
          <p:nvPr/>
        </p:nvSpPr>
        <p:spPr>
          <a:xfrm>
            <a:off x="4648200" y="6226767"/>
            <a:ext cx="4038600" cy="369332"/>
          </a:xfrm>
          <a:prstGeom prst="rect">
            <a:avLst/>
          </a:prstGeom>
          <a:noFill/>
        </p:spPr>
        <p:txBody>
          <a:bodyPr wrap="square" rtlCol="0">
            <a:spAutoFit/>
          </a:bodyPr>
          <a:lstStyle/>
          <a:p>
            <a:pPr algn="ctr"/>
            <a:r>
              <a:rPr lang="en-US" dirty="0"/>
              <a:t>Roman Legionary reenactors</a:t>
            </a:r>
          </a:p>
        </p:txBody>
      </p:sp>
    </p:spTree>
    <p:extLst>
      <p:ext uri="{BB962C8B-B14F-4D97-AF65-F5344CB8AC3E}">
        <p14:creationId xmlns:p14="http://schemas.microsoft.com/office/powerpoint/2010/main" val="855609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err="1">
                <a:latin typeface="Cambria" panose="02040503050406030204" pitchFamily="18" charset="0"/>
              </a:rPr>
              <a:t>Servius</a:t>
            </a:r>
            <a:r>
              <a:rPr lang="en-US" b="1" cap="small" dirty="0">
                <a:latin typeface="Cambria" panose="02040503050406030204" pitchFamily="18" charset="0"/>
              </a:rPr>
              <a:t> </a:t>
            </a:r>
            <a:r>
              <a:rPr lang="en-US" b="1" cap="small" dirty="0" err="1">
                <a:latin typeface="Cambria" panose="02040503050406030204" pitchFamily="18" charset="0"/>
              </a:rPr>
              <a:t>Tullius</a:t>
            </a:r>
            <a:r>
              <a:rPr lang="en-US" b="1" cap="small" dirty="0">
                <a:latin typeface="Cambria" panose="02040503050406030204" pitchFamily="18" charset="0"/>
              </a:rPr>
              <a:t>’ Army</a:t>
            </a:r>
          </a:p>
        </p:txBody>
      </p:sp>
      <p:sp>
        <p:nvSpPr>
          <p:cNvPr id="3" name="Content Placeholder 2"/>
          <p:cNvSpPr>
            <a:spLocks noGrp="1"/>
          </p:cNvSpPr>
          <p:nvPr>
            <p:ph idx="1"/>
          </p:nvPr>
        </p:nvSpPr>
        <p:spPr/>
        <p:txBody>
          <a:bodyPr>
            <a:normAutofit fontScale="92500"/>
          </a:bodyPr>
          <a:lstStyle/>
          <a:p>
            <a:r>
              <a:rPr lang="en-US" dirty="0"/>
              <a:t>Livy 2.42-3</a:t>
            </a:r>
          </a:p>
          <a:p>
            <a:r>
              <a:rPr lang="en-US" dirty="0"/>
              <a:t>Divided Roman male population into five classes</a:t>
            </a:r>
          </a:p>
          <a:p>
            <a:pPr marL="971550" lvl="1" indent="-514350">
              <a:buFont typeface="+mj-lt"/>
              <a:buAutoNum type="arabicPeriod"/>
            </a:pPr>
            <a:r>
              <a:rPr lang="en-US" dirty="0"/>
              <a:t>100,000 </a:t>
            </a:r>
            <a:r>
              <a:rPr lang="en-US" i="1" dirty="0"/>
              <a:t>asses </a:t>
            </a:r>
            <a:r>
              <a:rPr lang="en-US" dirty="0"/>
              <a:t>(big bronze coins)</a:t>
            </a:r>
            <a:endParaRPr lang="en-US" i="1" dirty="0"/>
          </a:p>
          <a:p>
            <a:pPr marL="971550" lvl="1" indent="-514350">
              <a:buFont typeface="+mj-lt"/>
              <a:buAutoNum type="arabicPeriod"/>
            </a:pPr>
            <a:r>
              <a:rPr lang="en-US" dirty="0"/>
              <a:t>75,000 </a:t>
            </a:r>
            <a:r>
              <a:rPr lang="en-US" i="1" dirty="0"/>
              <a:t>asses</a:t>
            </a:r>
          </a:p>
          <a:p>
            <a:pPr marL="971550" lvl="1" indent="-514350">
              <a:buFont typeface="+mj-lt"/>
              <a:buAutoNum type="arabicPeriod"/>
            </a:pPr>
            <a:r>
              <a:rPr lang="en-US" dirty="0"/>
              <a:t>50,000 </a:t>
            </a:r>
            <a:r>
              <a:rPr lang="en-US" i="1" dirty="0"/>
              <a:t>asses</a:t>
            </a:r>
          </a:p>
          <a:p>
            <a:pPr marL="971550" lvl="1" indent="-514350">
              <a:buFont typeface="+mj-lt"/>
              <a:buAutoNum type="arabicPeriod"/>
            </a:pPr>
            <a:r>
              <a:rPr lang="en-US" dirty="0"/>
              <a:t>25,000 </a:t>
            </a:r>
            <a:r>
              <a:rPr lang="en-US" i="1" dirty="0"/>
              <a:t>asses</a:t>
            </a:r>
            <a:endParaRPr lang="en-US" dirty="0"/>
          </a:p>
          <a:p>
            <a:pPr marL="971550" lvl="1" indent="-514350">
              <a:buFont typeface="+mj-lt"/>
              <a:buAutoNum type="arabicPeriod"/>
            </a:pPr>
            <a:r>
              <a:rPr lang="en-US" b="1" dirty="0"/>
              <a:t>11,000 </a:t>
            </a:r>
            <a:r>
              <a:rPr lang="en-US" b="1" i="1" dirty="0"/>
              <a:t>asses</a:t>
            </a:r>
            <a:endParaRPr lang="en-US" b="1" dirty="0"/>
          </a:p>
          <a:p>
            <a:r>
              <a:rPr lang="en-US" dirty="0"/>
              <a:t>Organized into 193 centuries of 100 men commanded by a centurion</a:t>
            </a:r>
          </a:p>
        </p:txBody>
      </p:sp>
    </p:spTree>
    <p:extLst>
      <p:ext uri="{BB962C8B-B14F-4D97-AF65-F5344CB8AC3E}">
        <p14:creationId xmlns:p14="http://schemas.microsoft.com/office/powerpoint/2010/main" val="1482796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The Census</a:t>
            </a:r>
          </a:p>
        </p:txBody>
      </p:sp>
      <p:sp>
        <p:nvSpPr>
          <p:cNvPr id="3" name="Content Placeholder 2"/>
          <p:cNvSpPr>
            <a:spLocks noGrp="1"/>
          </p:cNvSpPr>
          <p:nvPr>
            <p:ph idx="1"/>
          </p:nvPr>
        </p:nvSpPr>
        <p:spPr/>
        <p:txBody>
          <a:bodyPr/>
          <a:lstStyle/>
          <a:p>
            <a:r>
              <a:rPr lang="en-US" dirty="0"/>
              <a:t>Made every five years</a:t>
            </a:r>
          </a:p>
          <a:p>
            <a:r>
              <a:rPr lang="en-US" dirty="0"/>
              <a:t>All adult male citizens had to register themselves and their wives, children, other dependent relatives, and slaves</a:t>
            </a:r>
          </a:p>
          <a:p>
            <a:r>
              <a:rPr lang="en-US" dirty="0"/>
              <a:t>Also had to list all property and its value</a:t>
            </a:r>
          </a:p>
          <a:p>
            <a:r>
              <a:rPr lang="en-US" dirty="0"/>
              <a:t>Similar censuses performed in allied Italian cities</a:t>
            </a:r>
          </a:p>
          <a:p>
            <a:r>
              <a:rPr lang="en-US" dirty="0"/>
              <a:t>Provided basis for levying armies</a:t>
            </a:r>
          </a:p>
        </p:txBody>
      </p:sp>
    </p:spTree>
    <p:extLst>
      <p:ext uri="{BB962C8B-B14F-4D97-AF65-F5344CB8AC3E}">
        <p14:creationId xmlns:p14="http://schemas.microsoft.com/office/powerpoint/2010/main" val="4072610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Problems</a:t>
            </a:r>
          </a:p>
        </p:txBody>
      </p:sp>
      <p:sp>
        <p:nvSpPr>
          <p:cNvPr id="3" name="Content Placeholder 2"/>
          <p:cNvSpPr>
            <a:spLocks noGrp="1"/>
          </p:cNvSpPr>
          <p:nvPr>
            <p:ph idx="1"/>
          </p:nvPr>
        </p:nvSpPr>
        <p:spPr/>
        <p:txBody>
          <a:bodyPr/>
          <a:lstStyle/>
          <a:p>
            <a:pPr marL="514350" indent="-514350">
              <a:buFont typeface="+mj-lt"/>
              <a:buAutoNum type="arabicPeriod"/>
            </a:pPr>
            <a:r>
              <a:rPr lang="en-US" dirty="0"/>
              <a:t>Long foreign postings</a:t>
            </a:r>
          </a:p>
          <a:p>
            <a:pPr marL="514350" indent="-514350">
              <a:buFont typeface="+mj-lt"/>
              <a:buAutoNum type="arabicPeriod"/>
            </a:pPr>
            <a:r>
              <a:rPr lang="en-US" dirty="0"/>
              <a:t>Immigration to Rome</a:t>
            </a:r>
          </a:p>
        </p:txBody>
      </p:sp>
    </p:spTree>
    <p:extLst>
      <p:ext uri="{BB962C8B-B14F-4D97-AF65-F5344CB8AC3E}">
        <p14:creationId xmlns:p14="http://schemas.microsoft.com/office/powerpoint/2010/main" val="1040095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204" y="221226"/>
            <a:ext cx="8285593" cy="6414653"/>
          </a:xfrm>
        </p:spPr>
      </p:pic>
      <p:sp>
        <p:nvSpPr>
          <p:cNvPr id="2" name="Oval 1"/>
          <p:cNvSpPr/>
          <p:nvPr/>
        </p:nvSpPr>
        <p:spPr>
          <a:xfrm>
            <a:off x="6248400" y="1828800"/>
            <a:ext cx="2514600" cy="19050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p:nvPr/>
        </p:nvSpPr>
        <p:spPr>
          <a:xfrm>
            <a:off x="533400" y="2667000"/>
            <a:ext cx="1981200" cy="19050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838200" y="5029200"/>
            <a:ext cx="2590800" cy="369332"/>
          </a:xfrm>
          <a:prstGeom prst="rect">
            <a:avLst/>
          </a:prstGeom>
          <a:noFill/>
        </p:spPr>
        <p:txBody>
          <a:bodyPr wrap="square" rtlCol="0">
            <a:spAutoFit/>
          </a:bodyPr>
          <a:lstStyle/>
          <a:p>
            <a:r>
              <a:rPr lang="en-US" b="1" dirty="0">
                <a:solidFill>
                  <a:srgbClr val="FF0000"/>
                </a:solidFill>
              </a:rPr>
              <a:t>155-133 BCE</a:t>
            </a:r>
          </a:p>
        </p:txBody>
      </p:sp>
    </p:spTree>
    <p:extLst>
      <p:ext uri="{BB962C8B-B14F-4D97-AF65-F5344CB8AC3E}">
        <p14:creationId xmlns:p14="http://schemas.microsoft.com/office/powerpoint/2010/main" val="939469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19808</TotalTime>
  <Words>1060</Words>
  <Application>Microsoft Macintosh PowerPoint</Application>
  <PresentationFormat>On-screen Show (4:3)</PresentationFormat>
  <Paragraphs>166</Paragraphs>
  <Slides>31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Cambria</vt:lpstr>
      <vt:lpstr>Office Theme</vt:lpstr>
      <vt:lpstr>The Gracchi</vt:lpstr>
      <vt:lpstr>Plutarch</vt:lpstr>
      <vt:lpstr>Appian and Velleius Paterculus</vt:lpstr>
      <vt:lpstr>PowerPoint Presentation</vt:lpstr>
      <vt:lpstr>Causes for Roman Expansion</vt:lpstr>
      <vt:lpstr>Servius Tullius’ Army</vt:lpstr>
      <vt:lpstr>The Census</vt:lpstr>
      <vt:lpstr>Problems</vt:lpstr>
      <vt:lpstr>PowerPoint Presentation</vt:lpstr>
      <vt:lpstr>War in Spain</vt:lpstr>
      <vt:lpstr>Hannibal in Italy</vt:lpstr>
      <vt:lpstr>Loss of Land</vt:lpstr>
      <vt:lpstr>Immigration to Rome</vt:lpstr>
      <vt:lpstr>Servius Tullius’ Army</vt:lpstr>
      <vt:lpstr>Centuriation</vt:lpstr>
      <vt:lpstr>Colonies</vt:lpstr>
      <vt:lpstr>Ager Publicus</vt:lpstr>
      <vt:lpstr>Ager Publicus</vt:lpstr>
      <vt:lpstr>The Gracchi</vt:lpstr>
      <vt:lpstr>The Gracchi</vt:lpstr>
      <vt:lpstr>Tiberius Gracchus</vt:lpstr>
      <vt:lpstr>Tribunes</vt:lpstr>
      <vt:lpstr>The Senate</vt:lpstr>
      <vt:lpstr>Tiberius Gracchus</vt:lpstr>
      <vt:lpstr>But…</vt:lpstr>
      <vt:lpstr>Gaius Gracchus</vt:lpstr>
      <vt:lpstr>Roman Social Orders</vt:lpstr>
      <vt:lpstr>But…</vt:lpstr>
      <vt:lpstr>Summary</vt:lpstr>
      <vt:lpstr>Roman Political Factions</vt:lpstr>
      <vt:lpstr>Key Terms</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CLARCH 350 Money in Antiquity</dc:title>
  <dc:creator>Henry Colburn</dc:creator>
  <cp:lastModifiedBy>Ninh Nguyen</cp:lastModifiedBy>
  <cp:revision>3422</cp:revision>
  <dcterms:created xsi:type="dcterms:W3CDTF">2013-09-06T12:51:15Z</dcterms:created>
  <dcterms:modified xsi:type="dcterms:W3CDTF">2025-10-22T19:04:59Z</dcterms:modified>
</cp:coreProperties>
</file>

<file path=docProps/thumbnail.jpeg>
</file>